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  <p:sldMasterId id="2147483811" r:id="rId2"/>
  </p:sldMasterIdLst>
  <p:notesMasterIdLst>
    <p:notesMasterId r:id="rId76"/>
  </p:notesMasterIdLst>
  <p:handoutMasterIdLst>
    <p:handoutMasterId r:id="rId77"/>
  </p:handoutMasterIdLst>
  <p:sldIdLst>
    <p:sldId id="269" r:id="rId3"/>
    <p:sldId id="363" r:id="rId4"/>
    <p:sldId id="276" r:id="rId5"/>
    <p:sldId id="364" r:id="rId6"/>
    <p:sldId id="284" r:id="rId7"/>
    <p:sldId id="277" r:id="rId8"/>
    <p:sldId id="362" r:id="rId9"/>
    <p:sldId id="278" r:id="rId10"/>
    <p:sldId id="274" r:id="rId11"/>
    <p:sldId id="280" r:id="rId12"/>
    <p:sldId id="290" r:id="rId13"/>
    <p:sldId id="292" r:id="rId14"/>
    <p:sldId id="293" r:id="rId15"/>
    <p:sldId id="297" r:id="rId16"/>
    <p:sldId id="291" r:id="rId17"/>
    <p:sldId id="294" r:id="rId18"/>
    <p:sldId id="306" r:id="rId19"/>
    <p:sldId id="298" r:id="rId20"/>
    <p:sldId id="299" r:id="rId21"/>
    <p:sldId id="300" r:id="rId22"/>
    <p:sldId id="404" r:id="rId23"/>
    <p:sldId id="361" r:id="rId24"/>
    <p:sldId id="302" r:id="rId25"/>
    <p:sldId id="301" r:id="rId26"/>
    <p:sldId id="303" r:id="rId27"/>
    <p:sldId id="304" r:id="rId28"/>
    <p:sldId id="359" r:id="rId29"/>
    <p:sldId id="370" r:id="rId30"/>
    <p:sldId id="360" r:id="rId31"/>
    <p:sldId id="365" r:id="rId32"/>
    <p:sldId id="309" r:id="rId33"/>
    <p:sldId id="310" r:id="rId34"/>
    <p:sldId id="311" r:id="rId35"/>
    <p:sldId id="402" r:id="rId36"/>
    <p:sldId id="312" r:id="rId37"/>
    <p:sldId id="286" r:id="rId38"/>
    <p:sldId id="287" r:id="rId39"/>
    <p:sldId id="288" r:id="rId40"/>
    <p:sldId id="289" r:id="rId41"/>
    <p:sldId id="403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281" r:id="rId74"/>
    <p:sldId id="366" r:id="rId7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1pPr>
    <a:lvl2pPr marL="457105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2pPr>
    <a:lvl3pPr marL="914213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3pPr>
    <a:lvl4pPr marL="1371319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4pPr>
    <a:lvl5pPr marL="1828424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5pPr>
    <a:lvl6pPr marL="2285534" algn="l" defTabSz="457105" rtl="0" eaLnBrk="1" latinLnBrk="0" hangingPunct="1"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6pPr>
    <a:lvl7pPr marL="2742637" algn="l" defTabSz="457105" rtl="0" eaLnBrk="1" latinLnBrk="0" hangingPunct="1"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7pPr>
    <a:lvl8pPr marL="3199745" algn="l" defTabSz="457105" rtl="0" eaLnBrk="1" latinLnBrk="0" hangingPunct="1"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8pPr>
    <a:lvl9pPr marL="3656852" algn="l" defTabSz="457105" rtl="0" eaLnBrk="1" latinLnBrk="0" hangingPunct="1">
      <a:defRPr sz="43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pitchFamily="-65" charset="0"/>
        <a:ea typeface="ヒラギノ角ゴ ProN W3" pitchFamily="-65" charset="-128"/>
        <a:cs typeface="ヒラギノ角ゴ ProN W3" pitchFamily="-65" charset="-128"/>
        <a:sym typeface="Helvetica Neue Light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3" autoAdjust="0"/>
  </p:normalViewPr>
  <p:slideViewPr>
    <p:cSldViewPr>
      <p:cViewPr varScale="1">
        <p:scale>
          <a:sx n="73" d="100"/>
          <a:sy n="73" d="100"/>
        </p:scale>
        <p:origin x="-99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Size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8300GS</c:v>
                </c:pt>
                <c:pt idx="1">
                  <c:v>9400M</c:v>
                </c:pt>
                <c:pt idx="2">
                  <c:v>8800GTX</c:v>
                </c:pt>
                <c:pt idx="3">
                  <c:v>GTX285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16.0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524072"/>
        <c:axId val="-2141756152"/>
      </c:barChart>
      <c:catAx>
        <c:axId val="-21395240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756152"/>
        <c:crosses val="autoZero"/>
        <c:auto val="1"/>
        <c:lblAlgn val="ctr"/>
        <c:lblOffset val="100"/>
        <c:noMultiLvlLbl val="0"/>
      </c:catAx>
      <c:valAx>
        <c:axId val="-2141756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524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0D70-1BDF-0C44-8191-F30F1410D27B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9B06-99FA-754A-A4A5-484C8AA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 (Body)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 (Body)"/>
              </a:defRPr>
            </a:lvl1pPr>
          </a:lstStyle>
          <a:p>
            <a:fld id="{AB91E139-82D1-6746-A1A3-D3246F901E51}" type="datetimeFigureOut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 (Body)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 (Body)"/>
              </a:defRPr>
            </a:lvl1pPr>
          </a:lstStyle>
          <a:p>
            <a:fld id="{C613FBDD-D6AE-2E4D-A7BD-78CBDC2F58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424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534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6D3C-38E0-5E48-B014-42C1C02B07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7150">
              <a:spcBef>
                <a:spcPts val="675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Simple model, extending C only where necessary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C++ STL is a very well thought-out collection of generic algorithms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Interface is already familiar to programmers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Thrust uses nvcc to instantiate templated CUDA kernels from generic templated specifications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38D284-869A-274D-B8FA-030870273136}" type="slidenum">
              <a:rPr lang="en-US" sz="1200">
                <a:solidFill>
                  <a:prstClr val="black"/>
                </a:solidFill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is a complete Thrust program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Thrust is a header library – all the functionality is accessed by #including the appropriate Thrust header file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program is compiled with nvcc as per usual, no special tools are required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E3F76B-D044-B941-B06D-72B5B3B27CF5}" type="slidenum">
              <a:rPr lang="en-US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Vectors automatically release memory when they go out of scope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Abstracts CUDA runtime API (cudaMalloc, cudaMemcpy)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2CCF7F-D644-CE43-8F3C-E68E0DE10114}" type="slidenum">
              <a:rPr lang="en-US" sz="1200">
                <a:solidFill>
                  <a:prstClr val="black"/>
                </a:solidFill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can implement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micro-kernels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as c++ functors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EC6EE5-03E5-DB4E-9AA3-0BF98DF7E619}" type="slidenum">
              <a:rPr lang="en-US" sz="1200">
                <a:solidFill>
                  <a:prstClr val="black"/>
                </a:solidFill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BDED4-0563-496E-9C44-0D46FBBA7479}" type="slidenum">
              <a:rPr lang="en-US"/>
              <a:pPr/>
              <a:t>4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predicate for sorting implemented as a functor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E2D7B9-D8B9-6144-ADEF-02A048FDEFBE}" type="slidenum">
              <a:rPr lang="en-US" sz="1200">
                <a:solidFill>
                  <a:prstClr val="black"/>
                </a:solidFill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0AD35B-9CA9-974E-ADFC-C7D76631A588}" type="slidenum">
              <a:rPr lang="en-US" sz="1200">
                <a:solidFill>
                  <a:prstClr val="black"/>
                </a:solidFill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General strategy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 Programmer identifies and exposes lots of parallelism via API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   E.g. semantics of thrust::reduce() lets us reorder the reduction however we see fit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 Runtime automatically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A5D66-DEA8-7B43-83BF-F08939C5F535}" type="slidenum">
              <a:rPr lang="en-US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kind of code replication is a natural thing to do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 programmers probably wouldn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 even think of this operation as a reduction, just iteration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CA63FF-57D7-D041-891F-A6567AF02075}" type="slidenum">
              <a:rPr lang="en-US" sz="1200">
                <a:solidFill>
                  <a:prstClr val="black"/>
                </a:solidFill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 hoc replication isn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 scalable in parallel codes as it is in serial codes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D77988-C54A-764E-9E57-CCA8519B2E26}" type="slidenum">
              <a:rPr lang="en-US" sz="1200">
                <a:solidFill>
                  <a:prstClr val="black"/>
                </a:solidFill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Lession: use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Sorting 32M keys on each platform - performance measured in millions of keys per second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CPU – Intel Core i7 950 @ 3.07 GHz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GPU – NVIDIA GeForce GTX 480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Lesson – use sorting instead of ad hoc binning b/c thrust::sort() is highly optimized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63E876-6B63-664D-9A47-079F1058CB70}" type="slidenum">
              <a:rPr lang="en-US" sz="1200">
                <a:solidFill>
                  <a:prstClr val="black"/>
                </a:solidFill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Sorting 32M unsigned integers (uniformly distributed) with different numbers of occupied key bits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example, Key Bits = 20 means all keys are in the range [0, 2^20)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B5FD38-E624-7844-B4CB-58C80C47D550}" type="slidenum">
              <a:rPr lang="en-US" sz="1200">
                <a:solidFill>
                  <a:prstClr val="black"/>
                </a:solidFill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 the previous example we saw how to combine several Thrust algorithms (sort, unique, lower_bound) to implement a complex operation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is a strategy that can be applied in general – using high level primitives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E8D2F5-0BD1-3C44-B75E-27FC36AC60AE}" type="slidenum">
              <a:rPr lang="en-US" sz="1200">
                <a:solidFill>
                  <a:prstClr val="black"/>
                </a:solidFill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FBDD-D6AE-2E4D-A7BD-78CBDC2F58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2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26" tIns="0" rIns="65010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en-US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zh-CN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lIns="130019" tIns="65010" rIns="130019" bIns="65010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0"/>
            <a:ext cx="5743787" cy="67191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600">
                <a:latin typeface="Arial"/>
              </a:defRPr>
            </a:lvl4pPr>
            <a:lvl5pPr>
              <a:defRPr sz="2600">
                <a:latin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0"/>
            <a:ext cx="5743787" cy="67191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600">
                <a:latin typeface="Arial"/>
              </a:defRPr>
            </a:lvl4pPr>
            <a:lvl5pPr>
              <a:defRPr sz="2600">
                <a:latin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1971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392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>
                <a:latin typeface="Arial"/>
              </a:defRPr>
            </a:lvl4pPr>
            <a:lvl5pPr>
              <a:defRPr sz="2300">
                <a:latin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>
                <a:latin typeface="Arial"/>
              </a:defRPr>
            </a:lvl4pPr>
            <a:lvl5pPr>
              <a:defRPr sz="2300">
                <a:latin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405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818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9715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1047941"/>
            <a:ext cx="4278490" cy="9930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800">
                <a:latin typeface="Arial"/>
              </a:defRPr>
            </a:lvl4pPr>
            <a:lvl5pPr>
              <a:defRPr sz="2800">
                <a:latin typeface="Arial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272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7071344"/>
            <a:ext cx="7802880" cy="56220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831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105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84042" y="390596"/>
            <a:ext cx="970518" cy="86043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8604390"/>
          </a:xfrm>
        </p:spPr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70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un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7"/>
            <a:ext cx="10512213" cy="8392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5418667"/>
            <a:ext cx="11704320" cy="366663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800">
                <a:latin typeface="Arial"/>
              </a:defRPr>
            </a:lvl4pPr>
            <a:lvl5pPr>
              <a:defRPr sz="28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128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lIns="130019" tIns="65010" rIns="130019" bIns="65010"/>
          <a:lstStyle>
            <a:lvl1pPr>
              <a:defRPr>
                <a:latin typeface="Corbel (Body)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2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3700505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4"/>
            <a:ext cx="11396540" cy="2327859"/>
          </a:xfrm>
        </p:spPr>
        <p:txBody>
          <a:bodyPr tIns="0" rIns="130019" bIns="0" anchor="b">
            <a:sp3d prstMaterial="matte">
              <a:bevelT w="50800" h="10160"/>
            </a:sp3d>
          </a:bodyPr>
          <a:lstStyle>
            <a:lvl1pPr algn="l">
              <a:defRPr sz="6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90" y="2600960"/>
            <a:ext cx="11409545" cy="975360"/>
          </a:xfrm>
        </p:spPr>
        <p:txBody>
          <a:bodyPr lIns="208034" tIns="0" rIns="65010" bIns="0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en-US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zh-CN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lIns="130019" tIns="65010" rIns="130019" bIns="65010"/>
          <a:lstStyle>
            <a:lvl1pPr>
              <a:defRPr>
                <a:solidFill>
                  <a:srgbClr val="FFFFFF"/>
                </a:solidFill>
                <a:latin typeface="Corbel (Body)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lIns="130019" tIns="65010" rIns="130019" bIns="65010"/>
          <a:lstStyle>
            <a:lvl1pPr>
              <a:defRPr>
                <a:latin typeface="Corbel (Body)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>
                <a:latin typeface="Corbel (Body)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lIns="130019" tIns="65010" rIns="130019" bIns="65010"/>
          <a:lstStyle>
            <a:lvl1pPr>
              <a:defRPr>
                <a:latin typeface="Corbel (Body)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5272" y="8453121"/>
            <a:ext cx="3167662" cy="72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1867" y="5629064"/>
            <a:ext cx="7046524" cy="15902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4124" y="7471411"/>
            <a:ext cx="7046524" cy="65659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73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ny Cl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50720" y="0"/>
            <a:ext cx="11054080" cy="8290560"/>
          </a:xfrm>
          <a:prstGeom prst="rect">
            <a:avLst/>
          </a:prstGeom>
        </p:spPr>
      </p:pic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5272" y="8453121"/>
            <a:ext cx="3167662" cy="72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1867" y="5310294"/>
            <a:ext cx="8128000" cy="15902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4124" y="7471411"/>
            <a:ext cx="7367130" cy="65659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695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407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700" b="1" cap="all" spc="4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16931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latin typeface="Corbel"/>
              <a:ea typeface="SimSun" pitchFamily="2" charset="-122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/>
            <a:endParaRPr lang="zh-CN" altLang="en-US">
              <a:solidFill>
                <a:srgbClr val="FFFFFF"/>
              </a:solidFill>
              <a:latin typeface="Corbel"/>
              <a:ea typeface="SimSun" pitchFamily="2" charset="-122"/>
              <a:cs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8"/>
            <a:ext cx="11704320" cy="1779129"/>
          </a:xfrm>
          <a:prstGeom prst="rect">
            <a:avLst/>
          </a:prstGeom>
        </p:spPr>
        <p:txBody>
          <a:bodyPr vert="horz" lIns="130019" tIns="65010" rIns="65010" bIns="6501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89174" y="9305464"/>
            <a:ext cx="982133" cy="392900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r"/>
            <a:fld id="{45576D86-9E0D-A340-BF1A-EEF77D91C942}" type="slidenum">
              <a:rPr lang="en-US" sz="1700" smtClean="0">
                <a:solidFill>
                  <a:schemeClr val="tx1"/>
                </a:solidFill>
                <a:effectLst/>
                <a:latin typeface="+mn-lt"/>
                <a:cs typeface="Corbel (Body)"/>
              </a:rPr>
              <a:pPr algn="r"/>
              <a:t>‹#›</a:t>
            </a:fld>
            <a:r>
              <a:rPr lang="en-US" sz="1700" dirty="0" smtClean="0">
                <a:solidFill>
                  <a:schemeClr val="tx1"/>
                </a:solidFill>
                <a:effectLst/>
                <a:latin typeface="+mn-lt"/>
                <a:cs typeface="Corbel (Body)"/>
              </a:rPr>
              <a:t>/73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0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6400" b="1" kern="1200">
          <a:solidFill>
            <a:schemeClr val="tx2">
              <a:lumMod val="40000"/>
              <a:lumOff val="60000"/>
            </a:schemeClr>
          </a:solidFill>
          <a:latin typeface="Corbel"/>
          <a:ea typeface="+mj-ea"/>
          <a:cs typeface="Corbe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5pPr>
      <a:lvl6pPr marL="650096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6pPr>
      <a:lvl7pPr marL="1300192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7pPr>
      <a:lvl8pPr marL="1950291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8pPr>
      <a:lvl9pPr marL="2600387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868FAA"/>
          </a:solidFill>
          <a:latin typeface="Corbel" pitchFamily="34" charset="0"/>
        </a:defRPr>
      </a:lvl9pPr>
    </p:titleStyle>
    <p:bodyStyle>
      <a:lvl1pPr marL="623010" indent="-4537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700" kern="1200">
          <a:solidFill>
            <a:schemeClr val="tx1"/>
          </a:solidFill>
          <a:latin typeface="Corbel"/>
          <a:ea typeface="+mn-ea"/>
          <a:cs typeface="Corbel"/>
        </a:defRPr>
      </a:lvl1pPr>
      <a:lvl2pPr marL="1038348" indent="-3882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"/>
        <a:defRPr sz="3400" kern="1200">
          <a:solidFill>
            <a:schemeClr val="tx1"/>
          </a:solidFill>
          <a:latin typeface="Corbel"/>
          <a:ea typeface="+mn-ea"/>
          <a:cs typeface="Corbel"/>
        </a:defRPr>
      </a:lvl2pPr>
      <a:lvl3pPr marL="1415315" indent="-325047" algn="l" rtl="0" eaLnBrk="1" fontAlgn="base" hangingPunct="1">
        <a:spcBef>
          <a:spcPct val="20000"/>
        </a:spcBef>
        <a:spcAft>
          <a:spcPct val="0"/>
        </a:spcAft>
        <a:buClr>
          <a:srgbClr val="C64847"/>
        </a:buClr>
        <a:buFont typeface="Arial" charset="0"/>
        <a:buChar char="▪"/>
        <a:defRPr sz="3100" kern="1200">
          <a:solidFill>
            <a:schemeClr val="tx1"/>
          </a:solidFill>
          <a:latin typeface="Corbel"/>
          <a:ea typeface="+mn-ea"/>
          <a:cs typeface="Corbel"/>
        </a:defRPr>
      </a:lvl3pPr>
      <a:lvl4pPr marL="1729077" indent="-259587" algn="l" rtl="0" eaLnBrk="1" fontAlgn="base" hangingPunct="1">
        <a:spcBef>
          <a:spcPct val="20000"/>
        </a:spcBef>
        <a:spcAft>
          <a:spcPct val="0"/>
        </a:spcAft>
        <a:buClr>
          <a:srgbClr val="31353D"/>
        </a:buClr>
        <a:buFont typeface="Arial" charset="0"/>
        <a:buChar char="▪"/>
        <a:defRPr sz="2800" kern="1200">
          <a:solidFill>
            <a:schemeClr val="tx1"/>
          </a:solidFill>
          <a:latin typeface="Corbel"/>
          <a:ea typeface="+mn-ea"/>
          <a:cs typeface="Corbel"/>
        </a:defRPr>
      </a:lvl4pPr>
      <a:lvl5pPr marL="2027037" indent="-259587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00" kern="1200">
          <a:solidFill>
            <a:schemeClr val="tx1"/>
          </a:solidFill>
          <a:latin typeface="Corbel"/>
          <a:ea typeface="+mn-ea"/>
          <a:cs typeface="Corbel"/>
        </a:defRPr>
      </a:lvl5pPr>
      <a:lvl6pPr marL="2314346" indent="-26003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87" indent="-26003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429" indent="-26003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2472" indent="-26003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Background croppe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43182" y="0"/>
            <a:ext cx="1961618" cy="16256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7"/>
            <a:ext cx="10512213" cy="83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0"/>
            <a:ext cx="11704320" cy="6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50240" y="9211734"/>
            <a:ext cx="292608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00" dirty="0" smtClean="0">
                <a:effectLst/>
                <a:latin typeface="Arial"/>
                <a:ea typeface="+mn-ea"/>
                <a:cs typeface="Arial"/>
              </a:rPr>
              <a:t>© 2011 NVIDIA Corporation</a:t>
            </a:r>
            <a:endParaRPr lang="en-US" sz="1100" dirty="0">
              <a:effectLst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760200" y="9124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F9512D4-43DF-2848-AB02-0B62EC84EBB1}" type="slidenum">
              <a:rPr lang="en-US" sz="2000" smtClean="0">
                <a:latin typeface="Arial"/>
                <a:cs typeface="Arial"/>
              </a:rPr>
              <a:t>‹#›</a:t>
            </a:fld>
            <a:r>
              <a:rPr lang="en-US" sz="2000" dirty="0" smtClean="0">
                <a:latin typeface="Arial"/>
                <a:cs typeface="Arial"/>
              </a:rPr>
              <a:t>/73</a:t>
            </a:r>
          </a:p>
        </p:txBody>
      </p:sp>
    </p:spTree>
    <p:extLst>
      <p:ext uri="{BB962C8B-B14F-4D97-AF65-F5344CB8AC3E}">
        <p14:creationId xmlns:p14="http://schemas.microsoft.com/office/powerpoint/2010/main" val="31851225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ransition xmlns:p14="http://schemas.microsoft.com/office/powerpoint/2010/main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73B900"/>
          </a:solidFill>
          <a:latin typeface="Arial" charset="0"/>
        </a:defRPr>
      </a:lvl9pPr>
    </p:titleStyle>
    <p:bodyStyle>
      <a:lvl1pPr marL="489931" indent="-489931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3400" b="0">
          <a:solidFill>
            <a:schemeClr val="tx1"/>
          </a:solidFill>
          <a:latin typeface="Arial"/>
          <a:ea typeface="+mn-ea"/>
          <a:cs typeface="+mn-cs"/>
        </a:defRPr>
      </a:lvl1pPr>
      <a:lvl2pPr marL="1300460" indent="-487672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2800" b="0">
          <a:solidFill>
            <a:schemeClr val="tx1"/>
          </a:solidFill>
          <a:latin typeface="Arial"/>
        </a:defRPr>
      </a:lvl2pPr>
      <a:lvl3pPr marL="1950690" indent="-401878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b="0">
          <a:solidFill>
            <a:schemeClr val="tx1"/>
          </a:solidFill>
          <a:latin typeface="Arial"/>
        </a:defRPr>
      </a:lvl3pPr>
      <a:lvl4pPr marL="2524156" indent="-32511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3011828" indent="-32511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3662058" indent="-32511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4312288" indent="-32511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4962518" indent="-32511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5612748" indent="-32511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catanzaro@nvidia.com" TargetMode="External"/><Relationship Id="rId3" Type="http://schemas.openxmlformats.org/officeDocument/2006/relationships/hyperlink" Target="http://research.nvidia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4" y="1738308"/>
            <a:ext cx="11675533" cy="237987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An Introduction to CUDA/OpenCL</a:t>
            </a:r>
            <a:br>
              <a:rPr lang="en-US" dirty="0" smtClean="0"/>
            </a:br>
            <a:r>
              <a:rPr lang="en-US" dirty="0" smtClean="0"/>
              <a:t>and Graphics Processors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5600" y="5867404"/>
            <a:ext cx="10837333" cy="1393611"/>
          </a:xfrm>
          <a:prstGeom prst="rect">
            <a:avLst/>
          </a:prstGeom>
        </p:spPr>
        <p:txBody>
          <a:bodyPr vert="horz" lIns="130025" tIns="0" rIns="65013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l" defTabSz="1300259">
              <a:defRPr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rbel"/>
                <a:ea typeface="+mj-ea"/>
                <a:cs typeface="Corbel"/>
              </a:rPr>
              <a:t>Bryan Catanzaro,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rbel"/>
                <a:ea typeface="+mj-ea"/>
                <a:cs typeface="Corbel"/>
              </a:rPr>
              <a:t> NVIDIA Research</a:t>
            </a:r>
          </a:p>
          <a:p>
            <a:pPr algn="l" defTabSz="1300259">
              <a:defRPr/>
            </a:pPr>
            <a:endParaRPr lang="en-US" sz="4000" dirty="0" smtClean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rbel"/>
              <a:ea typeface="+mj-ea"/>
              <a:cs typeface="Corbel"/>
            </a:endParaRPr>
          </a:p>
        </p:txBody>
      </p:sp>
      <p:pic>
        <p:nvPicPr>
          <p:cNvPr id="7" name="Picture 4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200" y="8077200"/>
            <a:ext cx="4493644" cy="102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Vector Addition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//Compute vector sum C=A+B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//Each thread performs one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pairwise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 addition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__global__</a:t>
            </a:r>
            <a:r>
              <a:rPr lang="en-US" sz="2800" dirty="0" smtClean="0">
                <a:latin typeface="Consolas"/>
                <a:cs typeface="Consolas"/>
              </a:rPr>
              <a:t> void </a:t>
            </a:r>
            <a:r>
              <a:rPr lang="en-US" sz="2800" dirty="0" err="1" smtClean="0">
                <a:latin typeface="Consolas"/>
                <a:cs typeface="Consolas"/>
              </a:rPr>
              <a:t>vecAdd(float</a:t>
            </a:r>
            <a:r>
              <a:rPr lang="en-US" sz="2800" dirty="0" smtClean="0">
                <a:latin typeface="Consolas"/>
                <a:cs typeface="Consolas"/>
              </a:rPr>
              <a:t>* a, float* </a:t>
            </a:r>
            <a:r>
              <a:rPr lang="en-US" sz="2800" dirty="0" err="1" smtClean="0">
                <a:latin typeface="Consolas"/>
                <a:cs typeface="Consolas"/>
              </a:rPr>
              <a:t>b</a:t>
            </a:r>
            <a:r>
              <a:rPr lang="en-US" sz="2800" dirty="0" smtClean="0">
                <a:latin typeface="Consolas"/>
                <a:cs typeface="Consolas"/>
              </a:rPr>
              <a:t>, float* </a:t>
            </a:r>
            <a:r>
              <a:rPr lang="en-US" sz="2800" dirty="0" err="1" smtClean="0">
                <a:latin typeface="Consolas"/>
                <a:cs typeface="Consolas"/>
              </a:rPr>
              <a:t>c</a:t>
            </a:r>
            <a:r>
              <a:rPr lang="en-US" sz="2800" dirty="0" smtClean="0">
                <a:latin typeface="Consolas"/>
                <a:cs typeface="Consolas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i</a:t>
            </a:r>
            <a:r>
              <a:rPr lang="en-US" sz="2800" dirty="0" smtClean="0">
                <a:latin typeface="Consolas"/>
                <a:cs typeface="Consolas"/>
              </a:rPr>
              <a:t> =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blockIdx.x</a:t>
            </a:r>
            <a:r>
              <a:rPr lang="en-US" sz="2800" dirty="0" smtClean="0">
                <a:latin typeface="Consolas"/>
                <a:cs typeface="Consolas"/>
              </a:rPr>
              <a:t> *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blockDim.x</a:t>
            </a:r>
            <a:r>
              <a:rPr lang="en-US" sz="2800" dirty="0" smtClean="0">
                <a:latin typeface="Consolas"/>
                <a:cs typeface="Consolas"/>
              </a:rPr>
              <a:t> +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threadIdx.x</a:t>
            </a:r>
            <a:r>
              <a:rPr lang="en-US" sz="2800" dirty="0" smtClean="0">
                <a:latin typeface="Consolas"/>
                <a:cs typeface="Consolas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latin typeface="Consolas"/>
                <a:cs typeface="Consolas"/>
              </a:rPr>
              <a:t>c[i</a:t>
            </a:r>
            <a:r>
              <a:rPr lang="en-US" sz="2800" dirty="0" smtClean="0">
                <a:latin typeface="Consolas"/>
                <a:cs typeface="Consolas"/>
              </a:rPr>
              <a:t>] = </a:t>
            </a:r>
            <a:r>
              <a:rPr lang="en-US" sz="2800" dirty="0" err="1" smtClean="0">
                <a:latin typeface="Consolas"/>
                <a:cs typeface="Consolas"/>
              </a:rPr>
              <a:t>a[i</a:t>
            </a:r>
            <a:r>
              <a:rPr lang="en-US" sz="2800" dirty="0" smtClean="0">
                <a:latin typeface="Consolas"/>
                <a:cs typeface="Consolas"/>
              </a:rPr>
              <a:t>] + </a:t>
            </a:r>
            <a:r>
              <a:rPr lang="en-US" sz="2800" dirty="0" err="1" smtClean="0">
                <a:latin typeface="Consolas"/>
                <a:cs typeface="Consolas"/>
              </a:rPr>
              <a:t>b[i</a:t>
            </a:r>
            <a:r>
              <a:rPr lang="en-US" sz="2800" dirty="0" smtClean="0">
                <a:latin typeface="Consolas"/>
                <a:cs typeface="Consolas"/>
              </a:rPr>
              <a:t>];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>
              <a:buNone/>
            </a:pP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main() {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smtClean="0">
                <a:solidFill>
                  <a:srgbClr val="36787B"/>
                </a:solidFill>
                <a:latin typeface="Consolas"/>
                <a:cs typeface="Consolas"/>
              </a:rPr>
              <a:t>//Run N/256 blocks of 256 threads each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vecAdd</a:t>
            </a:r>
            <a:r>
              <a:rPr lang="en-US" sz="2800" dirty="0" smtClean="0">
                <a:solidFill>
                  <a:srgbClr val="CF5B1B"/>
                </a:solidFill>
                <a:latin typeface="Consolas"/>
                <a:cs typeface="Consolas"/>
              </a:rPr>
              <a:t>&lt;&lt;&lt;N/256, 256&gt;&gt;&gt;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d_a</a:t>
            </a:r>
            <a:r>
              <a:rPr lang="en-US" sz="2800" dirty="0" smtClean="0">
                <a:latin typeface="Consolas"/>
                <a:cs typeface="Consolas"/>
              </a:rPr>
              <a:t>, </a:t>
            </a:r>
            <a:r>
              <a:rPr lang="en-US" sz="2800" dirty="0" err="1" smtClean="0">
                <a:latin typeface="Consolas"/>
                <a:cs typeface="Consolas"/>
              </a:rPr>
              <a:t>d_b</a:t>
            </a:r>
            <a:r>
              <a:rPr lang="en-US" sz="2800" dirty="0" smtClean="0">
                <a:latin typeface="Consolas"/>
                <a:cs typeface="Consolas"/>
              </a:rPr>
              <a:t>, </a:t>
            </a:r>
            <a:r>
              <a:rPr lang="en-US" sz="2800" dirty="0" err="1" smtClean="0">
                <a:latin typeface="Consolas"/>
                <a:cs typeface="Consolas"/>
              </a:rPr>
              <a:t>d_c</a:t>
            </a:r>
            <a:r>
              <a:rPr lang="en-US" sz="2800" dirty="0" smtClean="0">
                <a:latin typeface="Consolas"/>
                <a:cs typeface="Consolas"/>
              </a:rPr>
              <a:t>);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  <a:endParaRPr lang="en-US" sz="2800" dirty="0">
              <a:latin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Concurrent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smtClean="0">
                <a:solidFill>
                  <a:srgbClr val="E88651"/>
                </a:solidFill>
              </a:rPr>
              <a:t>kernels</a:t>
            </a:r>
            <a:r>
              <a:rPr lang="en-US" dirty="0" smtClean="0"/>
              <a:t> composed of many threads</a:t>
            </a:r>
          </a:p>
          <a:p>
            <a:pPr marL="799976" lvl="1"/>
            <a:r>
              <a:rPr lang="en-US" dirty="0" smtClean="0"/>
              <a:t>all threads execute the same sequential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Threads are grouped into </a:t>
            </a:r>
            <a:r>
              <a:rPr lang="en-US" dirty="0" smtClean="0">
                <a:solidFill>
                  <a:srgbClr val="E88651"/>
                </a:solidFill>
              </a:rPr>
              <a:t>thread blocks</a:t>
            </a:r>
          </a:p>
          <a:p>
            <a:pPr marL="799976" lvl="1"/>
            <a:r>
              <a:rPr lang="en-US" dirty="0" smtClean="0"/>
              <a:t>threads in the same block can cooperate</a:t>
            </a:r>
          </a:p>
          <a:p>
            <a:pPr marL="799976"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Threads/blocks have unique IDs</a:t>
            </a:r>
          </a:p>
          <a:p>
            <a:endParaRPr lang="en-US" dirty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11507792" y="2981328"/>
            <a:ext cx="169863" cy="1184274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3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3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0388600" y="2514600"/>
            <a:ext cx="1905000" cy="4572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1"/>
            <a:r>
              <a:rPr lang="en-US" sz="3100" dirty="0">
                <a:solidFill>
                  <a:schemeClr val="accent3"/>
                </a:solidFill>
                <a:effectLst/>
                <a:latin typeface="Corbel"/>
                <a:ea typeface="Helvetica Neue" charset="0"/>
                <a:cs typeface="Corbel"/>
                <a:sym typeface="Helvetica Neue" charset="0"/>
              </a:rPr>
              <a:t>Thread </a:t>
            </a:r>
            <a:r>
              <a:rPr lang="en-US" sz="3100" dirty="0" err="1">
                <a:solidFill>
                  <a:schemeClr val="accent3"/>
                </a:solidFill>
                <a:effectLst/>
                <a:latin typeface="Corbel"/>
                <a:ea typeface="Helvetica Neue" charset="0"/>
                <a:cs typeface="Corbel"/>
                <a:sym typeface="Helvetica Neue" charset="0"/>
              </a:rPr>
              <a:t>t</a:t>
            </a:r>
            <a:endParaRPr lang="en-US" sz="3100" dirty="0">
              <a:solidFill>
                <a:schemeClr val="accent3"/>
              </a:solidFill>
              <a:effectLst/>
              <a:latin typeface="Corbel"/>
              <a:ea typeface="Helvetica Neue" charset="0"/>
              <a:cs typeface="Corbel"/>
              <a:sym typeface="Helvetica Neue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842626" y="5889624"/>
            <a:ext cx="1549400" cy="1803401"/>
            <a:chOff x="0" y="0"/>
            <a:chExt cx="976" cy="1136"/>
          </a:xfrm>
        </p:grpSpPr>
        <p:sp>
          <p:nvSpPr>
            <p:cNvPr id="22" name="Rectangle 8"/>
            <p:cNvSpPr>
              <a:spLocks/>
            </p:cNvSpPr>
            <p:nvPr/>
          </p:nvSpPr>
          <p:spPr bwMode="auto">
            <a:xfrm>
              <a:off x="0" y="0"/>
              <a:ext cx="976" cy="113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23" name="Rectangle 9"/>
            <p:cNvSpPr>
              <a:spLocks/>
            </p:cNvSpPr>
            <p:nvPr/>
          </p:nvSpPr>
          <p:spPr bwMode="auto">
            <a:xfrm>
              <a:off x="0" y="0"/>
              <a:ext cx="976" cy="1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lnSpc>
                  <a:spcPct val="85000"/>
                </a:lnSpc>
                <a:spcBef>
                  <a:spcPts val="225"/>
                </a:spcBef>
              </a:pPr>
              <a:r>
                <a:rPr lang="en-US" sz="1800" dirty="0">
                  <a:solidFill>
                    <a:schemeClr val="tx1"/>
                  </a:solidFill>
                  <a:effectLst/>
                  <a:latin typeface="Consolas"/>
                  <a:ea typeface="Consolas"/>
                  <a:cs typeface="Consolas"/>
                  <a:sym typeface="Courier New Bold" charset="0"/>
                </a:rPr>
                <a:t>t0 t1 … </a:t>
              </a:r>
              <a:r>
                <a:rPr lang="en-US" sz="1800" dirty="0" err="1" smtClean="0">
                  <a:solidFill>
                    <a:schemeClr val="tx1"/>
                  </a:solidFill>
                  <a:effectLst/>
                  <a:latin typeface="Consolas"/>
                  <a:ea typeface="Consolas"/>
                  <a:cs typeface="Consolas"/>
                  <a:sym typeface="Courier New Bold" charset="0"/>
                </a:rPr>
                <a:t>tN</a:t>
              </a:r>
              <a:endParaRPr lang="en-US" sz="1800" dirty="0">
                <a:solidFill>
                  <a:schemeClr val="tx1"/>
                </a:solidFill>
                <a:effectLst/>
                <a:latin typeface="Consolas"/>
                <a:ea typeface="Consolas"/>
                <a:cs typeface="Consolas"/>
                <a:sym typeface="Courier New Bold" charset="0"/>
              </a:endParaRPr>
            </a:p>
          </p:txBody>
        </p:sp>
      </p:grpSp>
      <p:sp>
        <p:nvSpPr>
          <p:cNvPr id="11" name="AutoShape 11"/>
          <p:cNvSpPr>
            <a:spLocks/>
          </p:cNvSpPr>
          <p:nvPr/>
        </p:nvSpPr>
        <p:spPr bwMode="auto">
          <a:xfrm>
            <a:off x="11004550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2" name="AutoShape 12"/>
          <p:cNvSpPr>
            <a:spLocks/>
          </p:cNvSpPr>
          <p:nvPr/>
        </p:nvSpPr>
        <p:spPr bwMode="auto">
          <a:xfrm>
            <a:off x="11114088" y="6391278"/>
            <a:ext cx="211137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11214100" y="6391278"/>
            <a:ext cx="211137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11315701" y="6391278"/>
            <a:ext cx="211137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5" name="AutoShape 15"/>
          <p:cNvSpPr>
            <a:spLocks/>
          </p:cNvSpPr>
          <p:nvPr/>
        </p:nvSpPr>
        <p:spPr bwMode="auto">
          <a:xfrm>
            <a:off x="11417300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11518899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11618913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11720514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11822113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11923713" y="6391278"/>
            <a:ext cx="207963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>
            <a:off x="12023726" y="6391278"/>
            <a:ext cx="209550" cy="1193801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2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2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10" name="Rectangle 22"/>
          <p:cNvSpPr>
            <a:spLocks/>
          </p:cNvSpPr>
          <p:nvPr/>
        </p:nvSpPr>
        <p:spPr bwMode="auto">
          <a:xfrm>
            <a:off x="10642600" y="5410200"/>
            <a:ext cx="1955800" cy="4572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100" dirty="0">
                <a:solidFill>
                  <a:srgbClr val="E88651"/>
                </a:solidFill>
                <a:effectLst/>
                <a:latin typeface="Corbel"/>
                <a:ea typeface="Helvetica Neue" charset="0"/>
                <a:cs typeface="Corbel"/>
                <a:sym typeface="Helvetica Neue" charset="0"/>
              </a:rPr>
              <a:t>Block </a:t>
            </a:r>
            <a:r>
              <a:rPr lang="en-US" sz="3100" dirty="0" err="1">
                <a:solidFill>
                  <a:srgbClr val="E88651"/>
                </a:solidFill>
                <a:effectLst/>
                <a:latin typeface="Corbel"/>
                <a:ea typeface="Helvetica Neue" charset="0"/>
                <a:cs typeface="Corbel"/>
                <a:sym typeface="Helvetica Neue" charset="0"/>
              </a:rPr>
              <a:t>b</a:t>
            </a:r>
            <a:endParaRPr lang="en-US" sz="3100" dirty="0">
              <a:solidFill>
                <a:srgbClr val="E88651"/>
              </a:solidFill>
              <a:effectLst/>
              <a:latin typeface="Corbel"/>
              <a:ea typeface="Helvetica Neue" charset="0"/>
              <a:cs typeface="Corbel"/>
              <a:sym typeface="Helvetica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CUDA Thread?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thread of execution</a:t>
            </a:r>
          </a:p>
          <a:p>
            <a:pPr marL="799976" lvl="1"/>
            <a:r>
              <a:rPr lang="en-US" dirty="0" smtClean="0"/>
              <a:t>has its own program counter, variables (registers), </a:t>
            </a:r>
            <a:br>
              <a:rPr lang="en-US" dirty="0" smtClean="0"/>
            </a:br>
            <a:r>
              <a:rPr lang="en-US" dirty="0" smtClean="0"/>
              <a:t>processor state, etc.</a:t>
            </a:r>
          </a:p>
          <a:p>
            <a:pPr marL="799976" lvl="1"/>
            <a:r>
              <a:rPr lang="en-US" dirty="0" smtClean="0"/>
              <a:t>no implication about how threads are scheduled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CUDA threads might be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physical</a:t>
            </a:r>
            <a:r>
              <a:rPr lang="en-US" dirty="0" smtClean="0"/>
              <a:t> threads</a:t>
            </a:r>
          </a:p>
          <a:p>
            <a:pPr marL="799976" lvl="1"/>
            <a:r>
              <a:rPr lang="en-US" dirty="0" smtClean="0"/>
              <a:t>as mapped onto NVIDIA GPUs</a:t>
            </a:r>
          </a:p>
          <a:p>
            <a:endParaRPr lang="en-US" dirty="0" smtClean="0"/>
          </a:p>
          <a:p>
            <a:r>
              <a:rPr lang="en-US" dirty="0" smtClean="0"/>
              <a:t>CUDA threads might be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virtual</a:t>
            </a:r>
            <a:r>
              <a:rPr lang="en-US" dirty="0" smtClean="0"/>
              <a:t> threads</a:t>
            </a:r>
          </a:p>
          <a:p>
            <a:pPr marL="799976" lvl="1"/>
            <a:r>
              <a:rPr lang="en-US" dirty="0" smtClean="0"/>
              <a:t>might pick 1 block = 1 physical thread on </a:t>
            </a:r>
            <a:r>
              <a:rPr lang="en-US" dirty="0" err="1" smtClean="0"/>
              <a:t>multicore</a:t>
            </a:r>
            <a:r>
              <a:rPr lang="en-US" dirty="0" smtClean="0"/>
              <a:t> CPU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CUDA Thread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block = a (data)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parallel task</a:t>
            </a:r>
          </a:p>
          <a:p>
            <a:pPr marL="799976" lvl="1"/>
            <a:r>
              <a:rPr lang="en-US" dirty="0" smtClean="0"/>
              <a:t>all blocks in kernel have the same entry point</a:t>
            </a:r>
          </a:p>
          <a:p>
            <a:pPr marL="799976" lvl="1"/>
            <a:r>
              <a:rPr lang="en-US" dirty="0" smtClean="0"/>
              <a:t>but may execute any code they want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Thread blocks of kernel must be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independent</a:t>
            </a:r>
            <a:r>
              <a:rPr lang="en-US" dirty="0" smtClean="0"/>
              <a:t> tasks</a:t>
            </a:r>
          </a:p>
          <a:p>
            <a:pPr marL="799976" lvl="1"/>
            <a:r>
              <a:rPr lang="en-US" dirty="0" smtClean="0"/>
              <a:t>program valid for </a:t>
            </a:r>
            <a:r>
              <a:rPr lang="en-US" b="1" i="1" dirty="0" smtClean="0">
                <a:ea typeface="Arial" charset="0"/>
                <a:sym typeface="Arial" charset="0"/>
              </a:rPr>
              <a:t>any interleaving</a:t>
            </a:r>
            <a:r>
              <a:rPr lang="en-US" dirty="0" smtClean="0"/>
              <a:t> of block executions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CUDA Supports: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Thread parallelism</a:t>
            </a:r>
          </a:p>
          <a:p>
            <a:pPr marL="799976" lvl="1"/>
            <a:r>
              <a:rPr lang="en-US" dirty="0"/>
              <a:t>each thread is an independent thread of execution</a:t>
            </a:r>
          </a:p>
          <a:p>
            <a:endParaRPr lang="en-US" dirty="0"/>
          </a:p>
          <a:p>
            <a:r>
              <a:rPr lang="en-US" dirty="0"/>
              <a:t>Data parallelism</a:t>
            </a:r>
          </a:p>
          <a:p>
            <a:pPr marL="799976" lvl="1"/>
            <a:r>
              <a:rPr lang="en-US" dirty="0"/>
              <a:t>across threads in a block</a:t>
            </a:r>
          </a:p>
          <a:p>
            <a:pPr marL="799976" lvl="1"/>
            <a:r>
              <a:rPr lang="en-US" dirty="0"/>
              <a:t>across blocks in a kernel</a:t>
            </a:r>
          </a:p>
          <a:p>
            <a:endParaRPr lang="en-US" dirty="0"/>
          </a:p>
          <a:p>
            <a:r>
              <a:rPr lang="en-US" dirty="0"/>
              <a:t>Task parallelism</a:t>
            </a:r>
          </a:p>
          <a:p>
            <a:pPr marL="799976" lvl="1"/>
            <a:r>
              <a:rPr lang="en-US" dirty="0"/>
              <a:t>different blocks are independent</a:t>
            </a:r>
          </a:p>
          <a:p>
            <a:pPr marL="799976" lvl="1"/>
            <a:r>
              <a:rPr lang="en-US" dirty="0"/>
              <a:t>independent </a:t>
            </a:r>
            <a:r>
              <a:rPr lang="en-US" dirty="0" smtClean="0"/>
              <a:t>kernels executing in separate streams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within a block may synchronize with </a:t>
            </a:r>
            <a:r>
              <a:rPr lang="en-US" dirty="0" smtClean="0">
                <a:solidFill>
                  <a:srgbClr val="FF9933"/>
                </a:solidFill>
              </a:rPr>
              <a:t>barriers</a:t>
            </a:r>
          </a:p>
          <a:p>
            <a:pPr marL="1442816" lvl="1" indent="-573000">
              <a:buNone/>
            </a:pPr>
            <a:r>
              <a:rPr lang="en-US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… Step 1 …</a:t>
            </a:r>
            <a: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 smtClean="0">
                <a:solidFill>
                  <a:srgbClr val="FF9933"/>
                </a:solidFill>
                <a:latin typeface="Consolas"/>
                <a:ea typeface="Consolas"/>
                <a:cs typeface="Consolas"/>
                <a:sym typeface="Courier New Bold" charset="0"/>
              </a:rPr>
              <a:t>__</a:t>
            </a:r>
            <a:r>
              <a:rPr lang="en-US" sz="2400" dirty="0" err="1" smtClean="0">
                <a:solidFill>
                  <a:srgbClr val="FF9933"/>
                </a:solidFill>
                <a:latin typeface="Consolas"/>
                <a:ea typeface="Consolas"/>
                <a:cs typeface="Consolas"/>
                <a:sym typeface="Courier New Bold" charset="0"/>
              </a:rPr>
              <a:t>syncthreads</a:t>
            </a:r>
            <a:r>
              <a:rPr lang="en-US" sz="2400" dirty="0" smtClean="0">
                <a:solidFill>
                  <a:srgbClr val="FF9933"/>
                </a:solidFill>
                <a:latin typeface="Consolas"/>
                <a:ea typeface="Consolas"/>
                <a:cs typeface="Consolas"/>
                <a:sym typeface="Courier New Bold" charset="0"/>
              </a:rPr>
              <a:t>();</a:t>
            </a:r>
            <a: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… Step 2 …</a:t>
            </a:r>
            <a:endParaRPr lang="en-US" sz="2400" dirty="0" smtClean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 marL="1442816" lvl="1" indent="-573000"/>
            <a:endParaRPr lang="en-US" dirty="0" smtClean="0"/>
          </a:p>
          <a:p>
            <a:r>
              <a:rPr lang="en-US" dirty="0" smtClean="0"/>
              <a:t>Blocks </a:t>
            </a:r>
            <a:r>
              <a:rPr lang="en-US" dirty="0" smtClean="0">
                <a:solidFill>
                  <a:srgbClr val="FF9933"/>
                </a:solidFill>
              </a:rPr>
              <a:t>coordinate</a:t>
            </a:r>
            <a:r>
              <a:rPr lang="en-US" dirty="0" smtClean="0"/>
              <a:t> via atomic memory operations</a:t>
            </a:r>
          </a:p>
          <a:p>
            <a:pPr marL="1442816" lvl="1" indent="-573000"/>
            <a:r>
              <a:rPr lang="en-US" dirty="0" smtClean="0"/>
              <a:t>e.g., increment shared queue pointer with </a:t>
            </a:r>
            <a:r>
              <a:rPr lang="en-US" sz="2400" dirty="0" err="1" smtClean="0">
                <a:solidFill>
                  <a:srgbClr val="FF9933"/>
                </a:solidFill>
                <a:latin typeface="Consolas"/>
                <a:ea typeface="Consolas"/>
                <a:cs typeface="Consolas"/>
                <a:sym typeface="Courier New Bold" charset="0"/>
              </a:rPr>
              <a:t>atomicInc</a:t>
            </a:r>
            <a:r>
              <a:rPr lang="en-US" sz="2400" dirty="0" smtClean="0">
                <a:solidFill>
                  <a:srgbClr val="FF9933"/>
                </a:solidFill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endParaRPr lang="en-US" sz="2400" dirty="0" smtClean="0">
              <a:solidFill>
                <a:srgbClr val="FF9933"/>
              </a:solidFill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endParaRPr lang="en-US" dirty="0" smtClean="0"/>
          </a:p>
          <a:p>
            <a:r>
              <a:rPr lang="en-US" dirty="0" smtClean="0"/>
              <a:t>Implicit barrier between </a:t>
            </a:r>
            <a:r>
              <a:rPr lang="en-US" dirty="0" smtClean="0">
                <a:solidFill>
                  <a:srgbClr val="FF9933"/>
                </a:solidFill>
              </a:rPr>
              <a:t>dependent kernels</a:t>
            </a:r>
          </a:p>
          <a:p>
            <a:pPr marL="1442816" lvl="1" indent="-573000">
              <a:buNone/>
            </a:pPr>
            <a:r>
              <a:rPr lang="en-US" dirty="0" smtClean="0"/>
              <a:t>	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vec_minus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&lt;&lt;&lt;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nblocks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, 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blksize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&gt;&gt;&gt;(a, 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b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, 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c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);</a:t>
            </a:r>
          </a:p>
          <a:p>
            <a:pPr marL="1442816" lvl="1" indent="-573000">
              <a:buNone/>
            </a:pPr>
            <a: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 smtClean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vec_dot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&lt;&lt;&lt;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nblocks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, 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blksize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&gt;&gt;&gt;(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c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, </a:t>
            </a:r>
            <a:r>
              <a:rPr lang="en-US" sz="2400" dirty="0" err="1" smtClean="0">
                <a:latin typeface="Consolas"/>
                <a:ea typeface="Consolas"/>
                <a:cs typeface="Consolas"/>
                <a:sym typeface="Courier New Bold" charset="0"/>
              </a:rPr>
              <a:t>c</a:t>
            </a:r>
            <a:r>
              <a:rPr lang="en-US" sz="2400" dirty="0" smtClean="0">
                <a:latin typeface="Consolas"/>
                <a:ea typeface="Consolas"/>
                <a:cs typeface="Consolas"/>
                <a:sym typeface="Courier New Bold" charset="0"/>
              </a:rPr>
              <a:t>);</a:t>
            </a:r>
            <a:endParaRPr lang="en-US" sz="2400" dirty="0" smtClean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78003" y="8382004"/>
            <a:ext cx="7696201" cy="1589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must be independent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possible interleaving of blocks should be valid</a:t>
            </a:r>
          </a:p>
          <a:p>
            <a:pPr marL="799976" lvl="1"/>
            <a:r>
              <a:rPr lang="en-US" dirty="0" smtClean="0"/>
              <a:t>presumed to run to completion without pre-emption</a:t>
            </a:r>
          </a:p>
          <a:p>
            <a:pPr marL="799976" lvl="1"/>
            <a:r>
              <a:rPr lang="en-US" dirty="0" smtClean="0"/>
              <a:t>can run in any order</a:t>
            </a:r>
          </a:p>
          <a:p>
            <a:pPr marL="799976" lvl="1"/>
            <a:r>
              <a:rPr lang="en-US" dirty="0" smtClean="0"/>
              <a:t>can run concurrently OR sequentially</a:t>
            </a:r>
          </a:p>
          <a:p>
            <a:endParaRPr lang="en-US" dirty="0" smtClean="0"/>
          </a:p>
          <a:p>
            <a:r>
              <a:rPr lang="en-US" dirty="0" smtClean="0"/>
              <a:t>Blocks may coordinate but not synchronize</a:t>
            </a:r>
          </a:p>
          <a:p>
            <a:pPr marL="799976" lvl="1"/>
            <a:r>
              <a:rPr lang="en-US" dirty="0" smtClean="0"/>
              <a:t>shared queue pointer: </a:t>
            </a:r>
            <a:r>
              <a:rPr lang="en-US" dirty="0" smtClean="0">
                <a:solidFill>
                  <a:srgbClr val="A0FF0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OK</a:t>
            </a:r>
          </a:p>
          <a:p>
            <a:pPr marL="799976" lvl="1"/>
            <a:r>
              <a:rPr lang="en-US" dirty="0" smtClean="0"/>
              <a:t>shared lock: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BAD </a:t>
            </a:r>
            <a:r>
              <a:rPr lang="en-US" dirty="0" smtClean="0"/>
              <a:t>… can easily deadlock</a:t>
            </a:r>
          </a:p>
          <a:p>
            <a:pPr marL="799976" lvl="1">
              <a:buClr>
                <a:srgbClr val="FF0000"/>
              </a:buClr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dirty="0" smtClean="0"/>
              <a:t>Independence requirement gives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scalability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4196"/>
            <a:ext cx="11704320" cy="1209604"/>
          </a:xfrm>
        </p:spPr>
        <p:txBody>
          <a:bodyPr/>
          <a:lstStyle/>
          <a:p>
            <a:r>
              <a:rPr lang="en-US" dirty="0" err="1" smtClean="0"/>
              <a:t>Manycore</a:t>
            </a:r>
            <a:r>
              <a:rPr lang="en-US" dirty="0" smtClean="0"/>
              <a:t> chips exist in a diverse set of configurations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67468" y="4114804"/>
          <a:ext cx="8669867" cy="365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5327" y="3733803"/>
            <a:ext cx="2735095" cy="569370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Number of SMs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1201" y="7696201"/>
            <a:ext cx="11704320" cy="120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/>
          <a:p>
            <a:pPr marL="623010" indent="-453713" algn="l" defTabSz="91426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CUDA allows one binary to target all these chips</a:t>
            </a:r>
          </a:p>
          <a:p>
            <a:pPr marL="623010" indent="-453713" algn="l" defTabSz="91426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Thread blocks bring scalability!</a:t>
            </a:r>
            <a:endParaRPr lang="en-US" sz="3700" dirty="0">
              <a:solidFill>
                <a:schemeClr val="tx1"/>
              </a:solidFill>
              <a:effectLst/>
              <a:latin typeface="Corbel"/>
              <a:ea typeface="+mn-ea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/>
          <p:cNvSpPr>
            <a:spLocks/>
          </p:cNvSpPr>
          <p:nvPr/>
        </p:nvSpPr>
        <p:spPr bwMode="auto">
          <a:xfrm>
            <a:off x="9321800" y="4495801"/>
            <a:ext cx="2755900" cy="1206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Memory model</a:t>
            </a: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1829466" y="4512124"/>
            <a:ext cx="168535" cy="1185414"/>
          </a:xfrm>
          <a:custGeom>
            <a:avLst/>
            <a:gdLst/>
            <a:ahLst/>
            <a:cxnLst/>
            <a:rect l="0" t="0" r="r" b="b"/>
            <a:pathLst>
              <a:path w="20048" h="21600">
                <a:moveTo>
                  <a:pt x="5033" y="0"/>
                </a:moveTo>
                <a:cubicBezTo>
                  <a:pt x="12926" y="956"/>
                  <a:pt x="20818" y="1913"/>
                  <a:pt x="19987" y="2700"/>
                </a:cubicBezTo>
                <a:cubicBezTo>
                  <a:pt x="19156" y="3487"/>
                  <a:pt x="880" y="3937"/>
                  <a:pt x="49" y="4725"/>
                </a:cubicBezTo>
                <a:cubicBezTo>
                  <a:pt x="-782" y="5512"/>
                  <a:pt x="15003" y="6525"/>
                  <a:pt x="15003" y="7425"/>
                </a:cubicBezTo>
                <a:cubicBezTo>
                  <a:pt x="15003" y="8325"/>
                  <a:pt x="49" y="9450"/>
                  <a:pt x="49" y="10125"/>
                </a:cubicBezTo>
                <a:cubicBezTo>
                  <a:pt x="49" y="10800"/>
                  <a:pt x="14172" y="10913"/>
                  <a:pt x="15003" y="11475"/>
                </a:cubicBezTo>
                <a:cubicBezTo>
                  <a:pt x="15833" y="12037"/>
                  <a:pt x="5033" y="12825"/>
                  <a:pt x="5033" y="13500"/>
                </a:cubicBezTo>
                <a:cubicBezTo>
                  <a:pt x="5033" y="14175"/>
                  <a:pt x="15833" y="14850"/>
                  <a:pt x="15003" y="15525"/>
                </a:cubicBezTo>
                <a:cubicBezTo>
                  <a:pt x="14172" y="16200"/>
                  <a:pt x="880" y="16988"/>
                  <a:pt x="49" y="17550"/>
                </a:cubicBezTo>
                <a:cubicBezTo>
                  <a:pt x="-782" y="18113"/>
                  <a:pt x="9187" y="18225"/>
                  <a:pt x="10018" y="18900"/>
                </a:cubicBezTo>
                <a:cubicBezTo>
                  <a:pt x="10849" y="19575"/>
                  <a:pt x="3372" y="21037"/>
                  <a:pt x="5033" y="2160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320799" y="4044954"/>
            <a:ext cx="1208664" cy="492443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100" dirty="0">
                <a:solidFill>
                  <a:srgbClr val="E88651"/>
                </a:solidFill>
                <a:effectLst/>
                <a:latin typeface="Corbel"/>
                <a:ea typeface="Corbel (Body)"/>
                <a:cs typeface="Corbel"/>
              </a:rPr>
              <a:t>Thread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794000" y="4557713"/>
            <a:ext cx="2755900" cy="1206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3073401" y="4743120"/>
            <a:ext cx="2122000" cy="74328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ts val="287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Per-thread</a:t>
            </a:r>
            <a:br>
              <a:rPr lang="en-US" sz="2800" dirty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Local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Memory</a:t>
            </a:r>
            <a:endParaRPr lang="en-US" sz="2800" dirty="0">
              <a:solidFill>
                <a:schemeClr val="tx1"/>
              </a:solidFill>
              <a:effectLst/>
              <a:latin typeface="Corbel"/>
              <a:ea typeface="Corbel (Body)"/>
              <a:cs typeface="Corbel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966914" y="5135563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25" tIns="45712" rIns="91425" bIns="45712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792" name="Rectangle 24"/>
          <p:cNvSpPr>
            <a:spLocks/>
          </p:cNvSpPr>
          <p:nvPr/>
        </p:nvSpPr>
        <p:spPr bwMode="auto">
          <a:xfrm>
            <a:off x="7245352" y="3844929"/>
            <a:ext cx="893692" cy="437727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E88651"/>
                </a:solidFill>
                <a:effectLst/>
                <a:latin typeface="Corbel (Body)"/>
                <a:ea typeface="Corbel (Body)"/>
                <a:cs typeface="Corbel (Body)"/>
              </a:rPr>
              <a:t>Block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8456615" y="5113338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8456615" y="4968875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8456615" y="4826000"/>
            <a:ext cx="833436" cy="317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8456615" y="5256213"/>
            <a:ext cx="833436" cy="317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8456615" y="5397500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8456615" y="4684713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8456615" y="5541963"/>
            <a:ext cx="833436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05936" y="4419601"/>
            <a:ext cx="1549400" cy="1444625"/>
            <a:chOff x="10842625" y="6248399"/>
            <a:chExt cx="1549400" cy="1444625"/>
          </a:xfrm>
        </p:grpSpPr>
        <p:sp>
          <p:nvSpPr>
            <p:cNvPr id="38" name="Rectangle 8"/>
            <p:cNvSpPr>
              <a:spLocks/>
            </p:cNvSpPr>
            <p:nvPr/>
          </p:nvSpPr>
          <p:spPr bwMode="auto">
            <a:xfrm>
              <a:off x="10842625" y="6248399"/>
              <a:ext cx="1549400" cy="144462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0" name="AutoShape 11"/>
            <p:cNvSpPr>
              <a:spLocks/>
            </p:cNvSpPr>
            <p:nvPr/>
          </p:nvSpPr>
          <p:spPr bwMode="auto">
            <a:xfrm>
              <a:off x="1100455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1" name="AutoShape 12"/>
            <p:cNvSpPr>
              <a:spLocks/>
            </p:cNvSpPr>
            <p:nvPr/>
          </p:nvSpPr>
          <p:spPr bwMode="auto">
            <a:xfrm>
              <a:off x="11114088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2" name="AutoShape 13"/>
            <p:cNvSpPr>
              <a:spLocks/>
            </p:cNvSpPr>
            <p:nvPr/>
          </p:nvSpPr>
          <p:spPr bwMode="auto">
            <a:xfrm>
              <a:off x="11214100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3" name="AutoShape 14"/>
            <p:cNvSpPr>
              <a:spLocks/>
            </p:cNvSpPr>
            <p:nvPr/>
          </p:nvSpPr>
          <p:spPr bwMode="auto">
            <a:xfrm>
              <a:off x="11315700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4" name="AutoShape 15"/>
            <p:cNvSpPr>
              <a:spLocks/>
            </p:cNvSpPr>
            <p:nvPr/>
          </p:nvSpPr>
          <p:spPr bwMode="auto">
            <a:xfrm>
              <a:off x="1141730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5" name="AutoShape 16"/>
            <p:cNvSpPr>
              <a:spLocks/>
            </p:cNvSpPr>
            <p:nvPr/>
          </p:nvSpPr>
          <p:spPr bwMode="auto">
            <a:xfrm>
              <a:off x="1151890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6" name="AutoShape 17"/>
            <p:cNvSpPr>
              <a:spLocks/>
            </p:cNvSpPr>
            <p:nvPr/>
          </p:nvSpPr>
          <p:spPr bwMode="auto">
            <a:xfrm>
              <a:off x="116189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7" name="AutoShape 18"/>
            <p:cNvSpPr>
              <a:spLocks/>
            </p:cNvSpPr>
            <p:nvPr/>
          </p:nvSpPr>
          <p:spPr bwMode="auto">
            <a:xfrm>
              <a:off x="117205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8" name="AutoShape 19"/>
            <p:cNvSpPr>
              <a:spLocks/>
            </p:cNvSpPr>
            <p:nvPr/>
          </p:nvSpPr>
          <p:spPr bwMode="auto">
            <a:xfrm>
              <a:off x="118221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9" name="AutoShape 20"/>
            <p:cNvSpPr>
              <a:spLocks/>
            </p:cNvSpPr>
            <p:nvPr/>
          </p:nvSpPr>
          <p:spPr bwMode="auto">
            <a:xfrm>
              <a:off x="11923713" y="6391275"/>
              <a:ext cx="207963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50" name="AutoShape 21"/>
            <p:cNvSpPr>
              <a:spLocks/>
            </p:cNvSpPr>
            <p:nvPr/>
          </p:nvSpPr>
          <p:spPr bwMode="auto">
            <a:xfrm>
              <a:off x="12023725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</p:grpSp>
      <p:sp>
        <p:nvSpPr>
          <p:cNvPr id="52" name="Rectangle 6"/>
          <p:cNvSpPr>
            <a:spLocks/>
          </p:cNvSpPr>
          <p:nvPr/>
        </p:nvSpPr>
        <p:spPr bwMode="auto">
          <a:xfrm>
            <a:off x="9481155" y="4729049"/>
            <a:ext cx="2383415" cy="74328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ts val="287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Per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-block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Shared Memory</a:t>
            </a:r>
            <a:endParaRPr lang="en-US" sz="2800" dirty="0">
              <a:solidFill>
                <a:schemeClr val="tx1"/>
              </a:solidFill>
              <a:effectLst/>
              <a:latin typeface="Corbel"/>
              <a:ea typeface="Corbel (Body)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Memory model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3563938" y="3511550"/>
            <a:ext cx="1612900" cy="4572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ea typeface="Corbel (Body)"/>
                <a:cs typeface="Corbel"/>
              </a:rPr>
              <a:t>Kernel 0</a:t>
            </a:r>
          </a:p>
        </p:txBody>
      </p:sp>
      <p:sp>
        <p:nvSpPr>
          <p:cNvPr id="33931" name="Rectangle 139"/>
          <p:cNvSpPr>
            <a:spLocks/>
          </p:cNvSpPr>
          <p:nvPr/>
        </p:nvSpPr>
        <p:spPr bwMode="auto">
          <a:xfrm>
            <a:off x="3563938" y="5249865"/>
            <a:ext cx="1612900" cy="4572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ea typeface="Corbel (Body)"/>
                <a:cs typeface="Corbel"/>
              </a:rPr>
              <a:t>Kernel 1</a:t>
            </a:r>
          </a:p>
        </p:txBody>
      </p:sp>
      <p:sp>
        <p:nvSpPr>
          <p:cNvPr id="33932" name="Line 140"/>
          <p:cNvSpPr>
            <a:spLocks noChangeShapeType="1"/>
          </p:cNvSpPr>
          <p:nvPr/>
        </p:nvSpPr>
        <p:spPr bwMode="auto">
          <a:xfrm>
            <a:off x="8983665" y="4549778"/>
            <a:ext cx="833436" cy="158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25" tIns="45712" rIns="91425" bIns="45712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3933" name="Line 141"/>
          <p:cNvSpPr>
            <a:spLocks noChangeShapeType="1"/>
          </p:cNvSpPr>
          <p:nvPr/>
        </p:nvSpPr>
        <p:spPr bwMode="auto">
          <a:xfrm>
            <a:off x="8983665" y="6270628"/>
            <a:ext cx="833436" cy="158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25" tIns="45712" rIns="91425" bIns="45712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3934" name="Line 142"/>
          <p:cNvSpPr>
            <a:spLocks noChangeShapeType="1"/>
          </p:cNvSpPr>
          <p:nvPr/>
        </p:nvSpPr>
        <p:spPr bwMode="auto">
          <a:xfrm>
            <a:off x="2921001" y="4038601"/>
            <a:ext cx="0" cy="312420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425" tIns="45712" rIns="91425" bIns="45712">
            <a:prstTxWarp prst="textNoShape">
              <a:avLst/>
            </a:prstTxWarp>
          </a:bodyPr>
          <a:lstStyle/>
          <a:p>
            <a:endParaRPr lang="en-US" dirty="0">
              <a:latin typeface="Corbel (Body)"/>
            </a:endParaRPr>
          </a:p>
        </p:txBody>
      </p:sp>
      <p:sp>
        <p:nvSpPr>
          <p:cNvPr id="33935" name="Rectangle 143"/>
          <p:cNvSpPr>
            <a:spLocks/>
          </p:cNvSpPr>
          <p:nvPr/>
        </p:nvSpPr>
        <p:spPr bwMode="auto">
          <a:xfrm>
            <a:off x="330200" y="4876800"/>
            <a:ext cx="2425700" cy="12065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ea typeface="Corbel (Body)"/>
                <a:cs typeface="Corbel"/>
              </a:rPr>
              <a:t>Sequential</a:t>
            </a:r>
          </a:p>
          <a:p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ea typeface="Corbel (Body)"/>
                <a:cs typeface="Corbel"/>
              </a:rPr>
              <a:t>Kernels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3378202" y="5714999"/>
            <a:ext cx="5562600" cy="1295400"/>
            <a:chOff x="635000" y="5562600"/>
            <a:chExt cx="5562600" cy="1295400"/>
          </a:xfrm>
        </p:grpSpPr>
        <p:sp>
          <p:nvSpPr>
            <p:cNvPr id="198" name="Rounded Rectangle 197"/>
            <p:cNvSpPr/>
            <p:nvPr/>
          </p:nvSpPr>
          <p:spPr>
            <a:xfrm>
              <a:off x="635000" y="5562600"/>
              <a:ext cx="5562600" cy="1295400"/>
            </a:xfrm>
            <a:prstGeom prst="roundRect">
              <a:avLst>
                <a:gd name="adj" fmla="val 1252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741316" y="5639918"/>
              <a:ext cx="1101179" cy="1123713"/>
              <a:chOff x="10842625" y="6248399"/>
              <a:chExt cx="1549400" cy="1444625"/>
            </a:xfrm>
          </p:grpSpPr>
          <p:sp>
            <p:nvSpPr>
              <p:cNvPr id="146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47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48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49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0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1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2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3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4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5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6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57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972221" y="5638800"/>
              <a:ext cx="1101179" cy="1123713"/>
              <a:chOff x="10842625" y="6248399"/>
              <a:chExt cx="1549400" cy="1444625"/>
            </a:xfrm>
          </p:grpSpPr>
          <p:sp>
            <p:nvSpPr>
              <p:cNvPr id="159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0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1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2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3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4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5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6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7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8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69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0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203126" y="5637682"/>
              <a:ext cx="1101179" cy="1123713"/>
              <a:chOff x="10842625" y="6248399"/>
              <a:chExt cx="1549400" cy="1444625"/>
            </a:xfrm>
          </p:grpSpPr>
          <p:sp>
            <p:nvSpPr>
              <p:cNvPr id="172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3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4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5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6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7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8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79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0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1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2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3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4984445" y="5636564"/>
              <a:ext cx="1101179" cy="1123713"/>
              <a:chOff x="10842625" y="6248399"/>
              <a:chExt cx="1549400" cy="1444625"/>
            </a:xfrm>
          </p:grpSpPr>
          <p:sp>
            <p:nvSpPr>
              <p:cNvPr id="185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6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7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8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89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0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1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2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3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4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5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196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4409224" y="5921768"/>
              <a:ext cx="49971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…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378202" y="3962401"/>
            <a:ext cx="5562600" cy="1295400"/>
            <a:chOff x="635000" y="5562600"/>
            <a:chExt cx="5562600" cy="1295400"/>
          </a:xfrm>
        </p:grpSpPr>
        <p:sp>
          <p:nvSpPr>
            <p:cNvPr id="201" name="Rounded Rectangle 200"/>
            <p:cNvSpPr/>
            <p:nvPr/>
          </p:nvSpPr>
          <p:spPr>
            <a:xfrm>
              <a:off x="635000" y="5562600"/>
              <a:ext cx="5562600" cy="1295400"/>
            </a:xfrm>
            <a:prstGeom prst="roundRect">
              <a:avLst>
                <a:gd name="adj" fmla="val 1252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741316" y="5639918"/>
              <a:ext cx="1101179" cy="1123713"/>
              <a:chOff x="10842625" y="6248399"/>
              <a:chExt cx="1549400" cy="1444625"/>
            </a:xfrm>
          </p:grpSpPr>
          <p:sp>
            <p:nvSpPr>
              <p:cNvPr id="243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4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5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6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7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8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9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50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51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52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53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54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1972221" y="5638800"/>
              <a:ext cx="1101179" cy="1123713"/>
              <a:chOff x="10842625" y="6248399"/>
              <a:chExt cx="1549400" cy="1444625"/>
            </a:xfrm>
          </p:grpSpPr>
          <p:sp>
            <p:nvSpPr>
              <p:cNvPr id="231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2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3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4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5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6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7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8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9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0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1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42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3203126" y="5637682"/>
              <a:ext cx="1101179" cy="1123713"/>
              <a:chOff x="10842625" y="6248399"/>
              <a:chExt cx="1549400" cy="1444625"/>
            </a:xfrm>
          </p:grpSpPr>
          <p:sp>
            <p:nvSpPr>
              <p:cNvPr id="219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0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1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2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3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4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5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6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7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8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29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30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4984445" y="5636564"/>
              <a:ext cx="1101179" cy="1123713"/>
              <a:chOff x="10842625" y="6248399"/>
              <a:chExt cx="1549400" cy="1444625"/>
            </a:xfrm>
          </p:grpSpPr>
          <p:sp>
            <p:nvSpPr>
              <p:cNvPr id="207" name="Rectangle 8"/>
              <p:cNvSpPr>
                <a:spLocks/>
              </p:cNvSpPr>
              <p:nvPr/>
            </p:nvSpPr>
            <p:spPr bwMode="auto">
              <a:xfrm>
                <a:off x="10842625" y="6248399"/>
                <a:ext cx="1549400" cy="1444625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08" name="AutoShape 11"/>
              <p:cNvSpPr>
                <a:spLocks/>
              </p:cNvSpPr>
              <p:nvPr/>
            </p:nvSpPr>
            <p:spPr bwMode="auto">
              <a:xfrm>
                <a:off x="1100455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09" name="AutoShape 12"/>
              <p:cNvSpPr>
                <a:spLocks/>
              </p:cNvSpPr>
              <p:nvPr/>
            </p:nvSpPr>
            <p:spPr bwMode="auto">
              <a:xfrm>
                <a:off x="11114088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0" name="AutoShape 13"/>
              <p:cNvSpPr>
                <a:spLocks/>
              </p:cNvSpPr>
              <p:nvPr/>
            </p:nvSpPr>
            <p:spPr bwMode="auto">
              <a:xfrm>
                <a:off x="112141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1" name="AutoShape 14"/>
              <p:cNvSpPr>
                <a:spLocks/>
              </p:cNvSpPr>
              <p:nvPr/>
            </p:nvSpPr>
            <p:spPr bwMode="auto">
              <a:xfrm>
                <a:off x="11315700" y="6391275"/>
                <a:ext cx="211138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2" name="AutoShape 15"/>
              <p:cNvSpPr>
                <a:spLocks/>
              </p:cNvSpPr>
              <p:nvPr/>
            </p:nvSpPr>
            <p:spPr bwMode="auto">
              <a:xfrm>
                <a:off x="114173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3" name="AutoShape 16"/>
              <p:cNvSpPr>
                <a:spLocks/>
              </p:cNvSpPr>
              <p:nvPr/>
            </p:nvSpPr>
            <p:spPr bwMode="auto">
              <a:xfrm>
                <a:off x="11518900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4" name="AutoShape 17"/>
              <p:cNvSpPr>
                <a:spLocks/>
              </p:cNvSpPr>
              <p:nvPr/>
            </p:nvSpPr>
            <p:spPr bwMode="auto">
              <a:xfrm>
                <a:off x="116189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5" name="AutoShape 18"/>
              <p:cNvSpPr>
                <a:spLocks/>
              </p:cNvSpPr>
              <p:nvPr/>
            </p:nvSpPr>
            <p:spPr bwMode="auto">
              <a:xfrm>
                <a:off x="117205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6" name="AutoShape 19"/>
              <p:cNvSpPr>
                <a:spLocks/>
              </p:cNvSpPr>
              <p:nvPr/>
            </p:nvSpPr>
            <p:spPr bwMode="auto">
              <a:xfrm>
                <a:off x="11822113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7" name="AutoShape 20"/>
              <p:cNvSpPr>
                <a:spLocks/>
              </p:cNvSpPr>
              <p:nvPr/>
            </p:nvSpPr>
            <p:spPr bwMode="auto">
              <a:xfrm>
                <a:off x="11923713" y="6391275"/>
                <a:ext cx="207963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  <p:sp>
            <p:nvSpPr>
              <p:cNvPr id="218" name="AutoShape 21"/>
              <p:cNvSpPr>
                <a:spLocks/>
              </p:cNvSpPr>
              <p:nvPr/>
            </p:nvSpPr>
            <p:spPr bwMode="auto">
              <a:xfrm>
                <a:off x="12023725" y="6391275"/>
                <a:ext cx="209550" cy="1193800"/>
              </a:xfrm>
              <a:custGeom>
                <a:avLst/>
                <a:gdLst/>
                <a:ahLst/>
                <a:cxnLst/>
                <a:rect l="0" t="0" r="r" b="b"/>
                <a:pathLst>
                  <a:path w="20048" h="21600">
                    <a:moveTo>
                      <a:pt x="5033" y="0"/>
                    </a:moveTo>
                    <a:cubicBezTo>
                      <a:pt x="12926" y="956"/>
                      <a:pt x="20818" y="1912"/>
                      <a:pt x="19987" y="2700"/>
                    </a:cubicBezTo>
                    <a:cubicBezTo>
                      <a:pt x="19156" y="3487"/>
                      <a:pt x="880" y="3937"/>
                      <a:pt x="49" y="4725"/>
                    </a:cubicBezTo>
                    <a:cubicBezTo>
                      <a:pt x="-782" y="5512"/>
                      <a:pt x="15003" y="6525"/>
                      <a:pt x="15003" y="7425"/>
                    </a:cubicBezTo>
                    <a:cubicBezTo>
                      <a:pt x="15003" y="8325"/>
                      <a:pt x="49" y="9450"/>
                      <a:pt x="49" y="10125"/>
                    </a:cubicBezTo>
                    <a:cubicBezTo>
                      <a:pt x="49" y="10800"/>
                      <a:pt x="14172" y="10912"/>
                      <a:pt x="15003" y="11475"/>
                    </a:cubicBezTo>
                    <a:cubicBezTo>
                      <a:pt x="15833" y="12037"/>
                      <a:pt x="5033" y="12825"/>
                      <a:pt x="5033" y="13500"/>
                    </a:cubicBezTo>
                    <a:cubicBezTo>
                      <a:pt x="5033" y="14175"/>
                      <a:pt x="15833" y="14850"/>
                      <a:pt x="15003" y="15525"/>
                    </a:cubicBezTo>
                    <a:cubicBezTo>
                      <a:pt x="14172" y="16200"/>
                      <a:pt x="880" y="16988"/>
                      <a:pt x="49" y="17550"/>
                    </a:cubicBezTo>
                    <a:cubicBezTo>
                      <a:pt x="-782" y="18113"/>
                      <a:pt x="9187" y="18225"/>
                      <a:pt x="10018" y="18900"/>
                    </a:cubicBezTo>
                    <a:cubicBezTo>
                      <a:pt x="10849" y="19575"/>
                      <a:pt x="3372" y="21037"/>
                      <a:pt x="5033" y="216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rbel (Body)"/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4409224" y="5921768"/>
              <a:ext cx="49971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…</a:t>
              </a:r>
            </a:p>
          </p:txBody>
        </p:sp>
      </p:grpSp>
      <p:sp>
        <p:nvSpPr>
          <p:cNvPr id="255" name="Rectangle 254"/>
          <p:cNvSpPr/>
          <p:nvPr/>
        </p:nvSpPr>
        <p:spPr>
          <a:xfrm>
            <a:off x="9855201" y="3886201"/>
            <a:ext cx="25908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Per Device Global Memory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Text Box 9"/>
          <p:cNvSpPr txBox="1">
            <a:spLocks noChangeArrowheads="1"/>
          </p:cNvSpPr>
          <p:nvPr/>
        </p:nvSpPr>
        <p:spPr bwMode="auto">
          <a:xfrm>
            <a:off x="6443636" y="6068906"/>
            <a:ext cx="4718817" cy="26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lnSpc>
                <a:spcPct val="90000"/>
              </a:lnSpc>
              <a:spcBef>
                <a:spcPts val="427"/>
              </a:spcBef>
              <a:spcAft>
                <a:spcPts val="427"/>
              </a:spcAft>
            </a:pPr>
            <a:r>
              <a:rPr lang="en-US" sz="4000" b="1" dirty="0" smtClean="0">
                <a:solidFill>
                  <a:srgbClr val="76B900"/>
                </a:solidFill>
                <a:effectLst/>
                <a:latin typeface="Corbel"/>
                <a:ea typeface="+mn-ea"/>
                <a:cs typeface="Corbel"/>
              </a:rPr>
              <a:t>Throughput Optimized </a:t>
            </a:r>
            <a:r>
              <a:rPr lang="en-US" sz="4000" b="1" dirty="0">
                <a:solidFill>
                  <a:srgbClr val="76B900"/>
                </a:solidFill>
                <a:effectLst/>
                <a:latin typeface="Corbel"/>
                <a:ea typeface="+mn-ea"/>
                <a:cs typeface="Corbel"/>
              </a:rPr>
              <a:t>GPU</a:t>
            </a:r>
          </a:p>
          <a:p>
            <a:pPr>
              <a:spcBef>
                <a:spcPts val="427"/>
              </a:spcBef>
              <a:spcAft>
                <a:spcPts val="427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Scalable Parallel Processing</a:t>
            </a:r>
          </a:p>
        </p:txBody>
      </p:sp>
      <p:sp>
        <p:nvSpPr>
          <p:cNvPr id="816" name="Text Box 9"/>
          <p:cNvSpPr txBox="1">
            <a:spLocks noChangeArrowheads="1"/>
          </p:cNvSpPr>
          <p:nvPr/>
        </p:nvSpPr>
        <p:spPr bwMode="auto">
          <a:xfrm>
            <a:off x="2048848" y="6038267"/>
            <a:ext cx="4345179" cy="27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 anchor="t">
            <a:spAutoFit/>
          </a:bodyPr>
          <a:lstStyle/>
          <a:p>
            <a:pPr>
              <a:spcBef>
                <a:spcPts val="427"/>
              </a:spcBef>
              <a:spcAft>
                <a:spcPts val="427"/>
              </a:spcAft>
            </a:pPr>
            <a:r>
              <a:rPr lang="en-US" sz="4000" b="1" dirty="0" smtClean="0">
                <a:solidFill>
                  <a:srgbClr val="0070C0"/>
                </a:solidFill>
                <a:effectLst/>
                <a:latin typeface="Corbel"/>
                <a:ea typeface="+mn-ea"/>
                <a:cs typeface="Corbel"/>
              </a:rPr>
              <a:t>Latency Optimized </a:t>
            </a:r>
            <a:r>
              <a:rPr lang="en-US" sz="4000" b="1" dirty="0">
                <a:solidFill>
                  <a:srgbClr val="0070C0"/>
                </a:solidFill>
                <a:effectLst/>
                <a:latin typeface="Corbel"/>
                <a:ea typeface="+mn-ea"/>
                <a:cs typeface="Corbel"/>
              </a:rPr>
              <a:t>CPU</a:t>
            </a:r>
          </a:p>
          <a:p>
            <a:pPr>
              <a:spcBef>
                <a:spcPts val="427"/>
              </a:spcBef>
              <a:spcAft>
                <a:spcPts val="427"/>
              </a:spcAft>
            </a:pPr>
            <a:r>
              <a:rPr lang="en-US" dirty="0" smtClean="0">
                <a:solidFill>
                  <a:schemeClr val="tx1"/>
                </a:solidFill>
                <a:effectLst/>
                <a:latin typeface="Corbel"/>
                <a:cs typeface="Corbel"/>
              </a:rPr>
              <a:t>Fast Serial Processing</a:t>
            </a:r>
            <a:endParaRPr lang="en-US" kern="1200" dirty="0">
              <a:solidFill>
                <a:schemeClr val="tx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303" name="Title 30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Parallel Computing</a:t>
            </a:r>
            <a:endParaRPr lang="en-US" dirty="0"/>
          </a:p>
        </p:txBody>
      </p:sp>
      <p:pic>
        <p:nvPicPr>
          <p:cNvPr id="2" name="Picture 1" descr="Heterogeneo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67000"/>
            <a:ext cx="7442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Memory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1400" y="3962399"/>
            <a:ext cx="25146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Host Memory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3600" y="3962403"/>
            <a:ext cx="2514600" cy="160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Device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Memory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3600" y="5867402"/>
            <a:ext cx="2514600" cy="160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Device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Memory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4826000" y="4762502"/>
            <a:ext cx="3657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26000" y="6667502"/>
            <a:ext cx="3657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/>
          </p:cNvSpPr>
          <p:nvPr/>
        </p:nvSpPr>
        <p:spPr bwMode="auto">
          <a:xfrm>
            <a:off x="4864100" y="5448300"/>
            <a:ext cx="3467100" cy="4953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 err="1">
                <a:solidFill>
                  <a:schemeClr val="accent3"/>
                </a:solidFill>
                <a:effectLst/>
                <a:latin typeface="Consolas"/>
                <a:ea typeface="Consolas"/>
                <a:cs typeface="Consolas"/>
                <a:sym typeface="Courier New Bold" charset="0"/>
              </a:rPr>
              <a:t>cudaMemcpy</a:t>
            </a:r>
            <a:r>
              <a:rPr lang="en-US" sz="2800" b="1" dirty="0">
                <a:solidFill>
                  <a:schemeClr val="accent3"/>
                </a:solidFill>
                <a:effectLst/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Vector Addition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//Compute vector sum C=A+B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//Each thread performs one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pairwise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 addition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__global__</a:t>
            </a:r>
            <a:r>
              <a:rPr lang="en-US" sz="2800" dirty="0" smtClean="0">
                <a:latin typeface="Consolas"/>
                <a:cs typeface="Consolas"/>
              </a:rPr>
              <a:t> void </a:t>
            </a:r>
            <a:r>
              <a:rPr lang="en-US" sz="2800" dirty="0" err="1" smtClean="0">
                <a:latin typeface="Consolas"/>
                <a:cs typeface="Consolas"/>
              </a:rPr>
              <a:t>vecAdd(float</a:t>
            </a:r>
            <a:r>
              <a:rPr lang="en-US" sz="2800" dirty="0" smtClean="0">
                <a:latin typeface="Consolas"/>
                <a:cs typeface="Consolas"/>
              </a:rPr>
              <a:t>* a, float* </a:t>
            </a:r>
            <a:r>
              <a:rPr lang="en-US" sz="2800" dirty="0" err="1" smtClean="0">
                <a:latin typeface="Consolas"/>
                <a:cs typeface="Consolas"/>
              </a:rPr>
              <a:t>b</a:t>
            </a:r>
            <a:r>
              <a:rPr lang="en-US" sz="2800" dirty="0" smtClean="0">
                <a:latin typeface="Consolas"/>
                <a:cs typeface="Consolas"/>
              </a:rPr>
              <a:t>, float* </a:t>
            </a:r>
            <a:r>
              <a:rPr lang="en-US" sz="2800" dirty="0" err="1" smtClean="0">
                <a:latin typeface="Consolas"/>
                <a:cs typeface="Consolas"/>
              </a:rPr>
              <a:t>c</a:t>
            </a:r>
            <a:r>
              <a:rPr lang="en-US" sz="2800" dirty="0" smtClean="0">
                <a:latin typeface="Consolas"/>
                <a:cs typeface="Consolas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i</a:t>
            </a:r>
            <a:r>
              <a:rPr lang="en-US" sz="2800" dirty="0" smtClean="0">
                <a:latin typeface="Consolas"/>
                <a:cs typeface="Consolas"/>
              </a:rPr>
              <a:t> =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blockIdx.x</a:t>
            </a:r>
            <a:r>
              <a:rPr lang="en-US" sz="2800" dirty="0" smtClean="0">
                <a:latin typeface="Consolas"/>
                <a:cs typeface="Consolas"/>
              </a:rPr>
              <a:t> *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blockDim.x</a:t>
            </a:r>
            <a:r>
              <a:rPr lang="en-US" sz="2800" dirty="0" smtClean="0">
                <a:latin typeface="Consolas"/>
                <a:cs typeface="Consolas"/>
              </a:rPr>
              <a:t> + 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threadIdx.x</a:t>
            </a:r>
            <a:r>
              <a:rPr lang="en-US" sz="2800" dirty="0" smtClean="0">
                <a:latin typeface="Consolas"/>
                <a:cs typeface="Consolas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latin typeface="Consolas"/>
                <a:cs typeface="Consolas"/>
              </a:rPr>
              <a:t>c[i</a:t>
            </a:r>
            <a:r>
              <a:rPr lang="en-US" sz="2800" dirty="0" smtClean="0">
                <a:latin typeface="Consolas"/>
                <a:cs typeface="Consolas"/>
              </a:rPr>
              <a:t>] = </a:t>
            </a:r>
            <a:r>
              <a:rPr lang="en-US" sz="2800" dirty="0" err="1" smtClean="0">
                <a:latin typeface="Consolas"/>
                <a:cs typeface="Consolas"/>
              </a:rPr>
              <a:t>a[i</a:t>
            </a:r>
            <a:r>
              <a:rPr lang="en-US" sz="2800" dirty="0" smtClean="0">
                <a:latin typeface="Consolas"/>
                <a:cs typeface="Consolas"/>
              </a:rPr>
              <a:t>] + </a:t>
            </a:r>
            <a:r>
              <a:rPr lang="en-US" sz="2800" dirty="0" err="1" smtClean="0">
                <a:latin typeface="Consolas"/>
                <a:cs typeface="Consolas"/>
              </a:rPr>
              <a:t>b[i</a:t>
            </a:r>
            <a:r>
              <a:rPr lang="en-US" sz="2800" dirty="0" smtClean="0">
                <a:latin typeface="Consolas"/>
                <a:cs typeface="Consolas"/>
              </a:rPr>
              <a:t>];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>
              <a:buNone/>
            </a:pP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main() {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smtClean="0">
                <a:solidFill>
                  <a:srgbClr val="36787B"/>
                </a:solidFill>
                <a:latin typeface="Consolas"/>
                <a:cs typeface="Consolas"/>
              </a:rPr>
              <a:t>//Run N/256 blocks of 256 threads each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	</a:t>
            </a:r>
            <a:r>
              <a:rPr lang="en-US" sz="2800" dirty="0" err="1" smtClean="0">
                <a:solidFill>
                  <a:srgbClr val="CF5B1B"/>
                </a:solidFill>
                <a:latin typeface="Consolas"/>
                <a:cs typeface="Consolas"/>
              </a:rPr>
              <a:t>vecAdd</a:t>
            </a:r>
            <a:r>
              <a:rPr lang="en-US" sz="2800" dirty="0" smtClean="0">
                <a:solidFill>
                  <a:srgbClr val="CF5B1B"/>
                </a:solidFill>
                <a:latin typeface="Consolas"/>
                <a:cs typeface="Consolas"/>
              </a:rPr>
              <a:t>&lt;&lt;&lt;N/256, 256&gt;&gt;&gt;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d_a</a:t>
            </a:r>
            <a:r>
              <a:rPr lang="en-US" sz="2800" dirty="0" smtClean="0">
                <a:latin typeface="Consolas"/>
                <a:cs typeface="Consolas"/>
              </a:rPr>
              <a:t>, </a:t>
            </a:r>
            <a:r>
              <a:rPr lang="en-US" sz="2800" dirty="0" err="1" smtClean="0">
                <a:latin typeface="Consolas"/>
                <a:cs typeface="Consolas"/>
              </a:rPr>
              <a:t>d_b</a:t>
            </a:r>
            <a:r>
              <a:rPr lang="en-US" sz="2800" dirty="0" smtClean="0">
                <a:latin typeface="Consolas"/>
                <a:cs typeface="Consolas"/>
              </a:rPr>
              <a:t>, </a:t>
            </a:r>
            <a:r>
              <a:rPr lang="en-US" sz="2800" dirty="0" err="1" smtClean="0">
                <a:latin typeface="Consolas"/>
                <a:cs typeface="Consolas"/>
              </a:rPr>
              <a:t>d_c</a:t>
            </a:r>
            <a:r>
              <a:rPr lang="en-US" sz="2800" dirty="0" smtClean="0">
                <a:latin typeface="Consolas"/>
                <a:cs typeface="Consolas"/>
              </a:rPr>
              <a:t>);</a:t>
            </a:r>
          </a:p>
          <a:p>
            <a:pPr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491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Managing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main() </a:t>
            </a:r>
            <a:r>
              <a:rPr lang="en-US" sz="2400" dirty="0" smtClean="0">
                <a:latin typeface="Consolas"/>
                <a:cs typeface="Consolas"/>
              </a:rPr>
              <a:t>{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N = 256 * 1024;</a:t>
            </a:r>
          </a:p>
          <a:p>
            <a:pPr>
              <a:buNone/>
            </a:pPr>
            <a:r>
              <a:rPr lang="en-US" sz="2400" dirty="0" smtClean="0">
                <a:latin typeface="Consolas"/>
                <a:cs typeface="Consolas"/>
              </a:rPr>
              <a:t>	float* </a:t>
            </a:r>
            <a:r>
              <a:rPr lang="en-US" sz="2400" dirty="0" err="1" smtClean="0">
                <a:latin typeface="Consolas"/>
                <a:cs typeface="Consolas"/>
              </a:rPr>
              <a:t>h_a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(float) * N);</a:t>
            </a:r>
          </a:p>
          <a:p>
            <a:pPr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smtClean="0">
                <a:solidFill>
                  <a:srgbClr val="36787B"/>
                </a:solidFill>
                <a:latin typeface="Consolas"/>
                <a:cs typeface="Consolas"/>
              </a:rPr>
              <a:t>//Similarly for </a:t>
            </a:r>
            <a:r>
              <a:rPr lang="en-US" sz="2400" dirty="0" err="1" smtClean="0">
                <a:solidFill>
                  <a:srgbClr val="36787B"/>
                </a:solidFill>
                <a:latin typeface="Consolas"/>
                <a:cs typeface="Consolas"/>
              </a:rPr>
              <a:t>h_b</a:t>
            </a:r>
            <a:r>
              <a:rPr lang="en-US" sz="2400" dirty="0" smtClean="0">
                <a:solidFill>
                  <a:srgbClr val="36787B"/>
                </a:solidFill>
                <a:latin typeface="Consolas"/>
                <a:cs typeface="Consolas"/>
              </a:rPr>
              <a:t>, </a:t>
            </a:r>
            <a:r>
              <a:rPr lang="en-US" sz="2400" dirty="0" err="1" smtClean="0">
                <a:solidFill>
                  <a:srgbClr val="36787B"/>
                </a:solidFill>
                <a:latin typeface="Consolas"/>
                <a:cs typeface="Consolas"/>
              </a:rPr>
              <a:t>h_c</a:t>
            </a:r>
            <a:r>
              <a:rPr lang="en-US" sz="2400" dirty="0" smtClean="0">
                <a:solidFill>
                  <a:srgbClr val="36787B"/>
                </a:solidFill>
                <a:latin typeface="Consolas"/>
                <a:cs typeface="Consolas"/>
              </a:rPr>
              <a:t>. Initialize </a:t>
            </a:r>
            <a:r>
              <a:rPr lang="en-US" sz="2400" dirty="0" err="1" smtClean="0">
                <a:solidFill>
                  <a:srgbClr val="36787B"/>
                </a:solidFill>
                <a:latin typeface="Consolas"/>
                <a:cs typeface="Consolas"/>
              </a:rPr>
              <a:t>h_a</a:t>
            </a:r>
            <a:r>
              <a:rPr lang="en-US" sz="2400" dirty="0" smtClean="0">
                <a:solidFill>
                  <a:srgbClr val="36787B"/>
                </a:solidFill>
                <a:latin typeface="Consolas"/>
                <a:cs typeface="Consolas"/>
              </a:rPr>
              <a:t>, </a:t>
            </a:r>
            <a:r>
              <a:rPr lang="en-US" sz="2400" dirty="0" err="1" smtClean="0">
                <a:solidFill>
                  <a:srgbClr val="36787B"/>
                </a:solidFill>
                <a:latin typeface="Consolas"/>
                <a:cs typeface="Consolas"/>
              </a:rPr>
              <a:t>h_b</a:t>
            </a:r>
            <a:endParaRPr lang="en-US" sz="2400" dirty="0" smtClean="0">
              <a:solidFill>
                <a:srgbClr val="36787B"/>
              </a:solidFill>
              <a:latin typeface="Consolas"/>
              <a:cs typeface="Consolas"/>
            </a:endParaRPr>
          </a:p>
          <a:p>
            <a:pPr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>
              <a:buNone/>
            </a:pPr>
            <a:r>
              <a:rPr lang="en-US" sz="2400" dirty="0" smtClean="0">
                <a:latin typeface="Consolas"/>
                <a:cs typeface="Consolas"/>
              </a:rPr>
              <a:t>	float *</a:t>
            </a:r>
            <a:r>
              <a:rPr lang="en-US" sz="2400" dirty="0" err="1" smtClean="0">
                <a:latin typeface="Consolas"/>
                <a:cs typeface="Consolas"/>
              </a:rPr>
              <a:t>d_a</a:t>
            </a:r>
            <a:r>
              <a:rPr lang="en-US" sz="2400" dirty="0" smtClean="0">
                <a:latin typeface="Consolas"/>
                <a:cs typeface="Consolas"/>
              </a:rPr>
              <a:t>, *</a:t>
            </a:r>
            <a:r>
              <a:rPr lang="en-US" sz="2400" dirty="0" err="1" smtClean="0">
                <a:latin typeface="Consolas"/>
                <a:cs typeface="Consolas"/>
              </a:rPr>
              <a:t>d_b</a:t>
            </a:r>
            <a:r>
              <a:rPr lang="en-US" sz="2400" dirty="0" smtClean="0">
                <a:latin typeface="Consolas"/>
                <a:cs typeface="Consolas"/>
              </a:rPr>
              <a:t>, *</a:t>
            </a:r>
            <a:r>
              <a:rPr lang="en-US" sz="2400" dirty="0" err="1" smtClean="0">
                <a:latin typeface="Consolas"/>
                <a:cs typeface="Consolas"/>
              </a:rPr>
              <a:t>d_c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cudaMalloc</a:t>
            </a:r>
            <a:r>
              <a:rPr lang="en-US" sz="2400" dirty="0" smtClean="0">
                <a:latin typeface="Consolas"/>
                <a:cs typeface="Consolas"/>
              </a:rPr>
              <a:t>(&amp;</a:t>
            </a:r>
            <a:r>
              <a:rPr lang="en-US" sz="2400" dirty="0" err="1" smtClean="0">
                <a:latin typeface="Consolas"/>
                <a:cs typeface="Consolas"/>
              </a:rPr>
              <a:t>d_a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(float) * N);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//Similarly for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d_b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d_c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nsolas"/>
              <a:cs typeface="Consolas"/>
            </a:endParaRPr>
          </a:p>
          <a:p>
            <a:pPr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cudaMemcpy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d_a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h_a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(float) * N, </a:t>
            </a:r>
            <a:r>
              <a:rPr lang="en-US" sz="2400" dirty="0" err="1" smtClean="0">
                <a:latin typeface="Consolas"/>
                <a:cs typeface="Consolas"/>
              </a:rPr>
              <a:t>cudaMemcpyHostToDevice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smtClean="0">
                <a:solidFill>
                  <a:srgbClr val="36787B"/>
                </a:solidFill>
                <a:latin typeface="Consolas"/>
                <a:cs typeface="Consolas"/>
              </a:rPr>
              <a:t>//Similarly for </a:t>
            </a:r>
            <a:r>
              <a:rPr lang="en-US" sz="2400" dirty="0" err="1" smtClean="0">
                <a:solidFill>
                  <a:srgbClr val="36787B"/>
                </a:solidFill>
                <a:latin typeface="Consolas"/>
                <a:cs typeface="Consolas"/>
              </a:rPr>
              <a:t>d_b</a:t>
            </a:r>
            <a:endParaRPr lang="en-US" sz="2400" dirty="0" smtClean="0">
              <a:solidFill>
                <a:srgbClr val="36787B"/>
              </a:solidFill>
              <a:latin typeface="Consolas"/>
              <a:cs typeface="Consolas"/>
            </a:endParaRPr>
          </a:p>
          <a:p>
            <a:pPr>
              <a:buNone/>
            </a:pPr>
            <a:endParaRPr lang="en-US" sz="2400" dirty="0">
              <a:latin typeface="Consolas"/>
              <a:cs typeface="Consolas"/>
            </a:endParaRP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>
                <a:solidFill>
                  <a:srgbClr val="36787B"/>
                </a:solidFill>
                <a:latin typeface="Consolas"/>
                <a:cs typeface="Consolas"/>
              </a:rPr>
              <a:t>//Run N/256 blocks of 256 threads each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CF5B1B"/>
                </a:solidFill>
                <a:latin typeface="Consolas"/>
                <a:cs typeface="Consolas"/>
              </a:rPr>
              <a:t>vecAdd</a:t>
            </a:r>
            <a:r>
              <a:rPr lang="en-US" sz="2400" dirty="0">
                <a:solidFill>
                  <a:srgbClr val="CF5B1B"/>
                </a:solidFill>
                <a:latin typeface="Consolas"/>
                <a:cs typeface="Consolas"/>
              </a:rPr>
              <a:t>&lt;&lt;&lt;N/256, 256&gt;&gt;&gt;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d_a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d_b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d_c</a:t>
            </a:r>
            <a:r>
              <a:rPr lang="en-US" sz="2400" dirty="0">
                <a:latin typeface="Consolas"/>
                <a:cs typeface="Consolas"/>
              </a:rPr>
              <a:t>)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cudaMemcpy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h_c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d_c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(float) * N, </a:t>
            </a:r>
            <a:r>
              <a:rPr lang="en-US" sz="2400" dirty="0" err="1" smtClean="0">
                <a:latin typeface="Consolas"/>
                <a:cs typeface="Consolas"/>
              </a:rPr>
              <a:t>cudaMemcpyDeviceToHost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  <a:endParaRPr lang="en-US" sz="2400" dirty="0">
              <a:latin typeface="Consolas"/>
              <a:cs typeface="Consolas"/>
            </a:endParaRPr>
          </a:p>
          <a:p>
            <a:pPr>
              <a:buNone/>
            </a:pPr>
            <a:r>
              <a:rPr lang="en-US" sz="2400" dirty="0">
                <a:latin typeface="Consolas"/>
                <a:cs typeface="Consolas"/>
              </a:rPr>
              <a:t>}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1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CUDA: Minimal extensions to C/C++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Declaration </a:t>
            </a:r>
            <a:r>
              <a:rPr lang="en-US" sz="2800" dirty="0" err="1"/>
              <a:t>specifiers</a:t>
            </a:r>
            <a:r>
              <a:rPr lang="en-US" sz="2800" dirty="0"/>
              <a:t> to indicate where things live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urier New Bold" charset="0"/>
              </a:rPr>
              <a:t>__global__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void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KernelFunc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(...);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orbel"/>
                <a:sym typeface="Arial Narrow" charset="0"/>
              </a:rPr>
              <a:t>kernel callable from host</a:t>
            </a:r>
            <a:endParaRPr lang="en-US" sz="2400" dirty="0">
              <a:solidFill>
                <a:schemeClr val="accent2">
                  <a:lumMod val="50000"/>
                </a:schemeClr>
              </a:solidFill>
              <a:sym typeface="Arial Narrow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__device__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void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DeviceFunc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(...);  </a:t>
            </a:r>
            <a:r>
              <a:rPr lang="en-US" sz="2400" dirty="0">
                <a:solidFill>
                  <a:srgbClr val="36787B"/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rgbClr val="36787B"/>
                </a:solidFill>
                <a:ea typeface="Corbel"/>
                <a:sym typeface="Arial Narrow" charset="0"/>
              </a:rPr>
              <a:t>function callable on device</a:t>
            </a:r>
            <a:endParaRPr lang="en-US" sz="2400" dirty="0">
              <a:solidFill>
                <a:srgbClr val="36787B"/>
              </a:solidFill>
              <a:sym typeface="Arial Narrow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__device__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int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GlobalVar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</a:t>
            </a: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   </a:t>
            </a:r>
            <a:r>
              <a:rPr lang="en-US" sz="2400" dirty="0">
                <a:solidFill>
                  <a:srgbClr val="36787B"/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rgbClr val="36787B"/>
                </a:solidFill>
                <a:ea typeface="Corbel"/>
                <a:sym typeface="Arial Narrow" charset="0"/>
              </a:rPr>
              <a:t>variable in device memory</a:t>
            </a:r>
            <a:endParaRPr lang="en-US" sz="2400" dirty="0">
              <a:solidFill>
                <a:srgbClr val="36787B"/>
              </a:solidFill>
              <a:sym typeface="Arial Narrow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__shared__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int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SharedVar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</a:t>
            </a: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   </a:t>
            </a:r>
            <a:r>
              <a:rPr lang="en-US" sz="2400" dirty="0">
                <a:solidFill>
                  <a:srgbClr val="36787B"/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rgbClr val="36787B"/>
                </a:solidFill>
                <a:ea typeface="Corbel"/>
                <a:sym typeface="Arial Narrow" charset="0"/>
              </a:rPr>
              <a:t>in per-block shared memory</a:t>
            </a:r>
            <a:endParaRPr lang="en-US" sz="2400" dirty="0">
              <a:solidFill>
                <a:srgbClr val="36787B"/>
              </a:solidFill>
              <a:sym typeface="Arial Narrow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Extend function invocation syntax for parallel kernel launch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KernelFunc</a:t>
            </a: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&lt;&lt;&lt;500, 128&gt;&gt;&gt;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(...);    </a:t>
            </a:r>
            <a:r>
              <a:rPr lang="en-US" sz="2400" dirty="0">
                <a:solidFill>
                  <a:srgbClr val="36787B"/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rgbClr val="36787B"/>
                </a:solidFill>
                <a:ea typeface="Corbel"/>
                <a:sym typeface="Arial Narrow" charset="0"/>
              </a:rPr>
              <a:t>500 blocks, 128 threads each</a:t>
            </a:r>
            <a:endParaRPr lang="en-US" sz="2400" dirty="0">
              <a:solidFill>
                <a:srgbClr val="36787B"/>
              </a:solidFill>
              <a:sym typeface="Arial Narrow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Special variables for thread identification in kernels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dim3 </a:t>
            </a:r>
            <a:r>
              <a:rPr lang="en-US" sz="2400" dirty="0" err="1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threadIdx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  dim3 </a:t>
            </a:r>
            <a:r>
              <a:rPr lang="en-US" sz="2400" dirty="0" err="1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blockIdx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  dim3 </a:t>
            </a:r>
            <a:r>
              <a:rPr lang="en-US" sz="2400" dirty="0" err="1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blockDim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</a:t>
            </a:r>
            <a:endParaRPr lang="en-US" sz="2400" dirty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Intrinsics</a:t>
            </a:r>
            <a:r>
              <a:rPr lang="en-US" sz="2800" dirty="0"/>
              <a:t> that expose specific operations in kernel code</a:t>
            </a:r>
          </a:p>
          <a:p>
            <a:pPr marL="1319011" lvl="1" indent="-649187">
              <a:lnSpc>
                <a:spcPct val="90000"/>
              </a:lnSpc>
              <a:buNone/>
            </a:pP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__</a:t>
            </a:r>
            <a:r>
              <a:rPr lang="en-US" sz="2400" dirty="0" err="1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syncthreads</a:t>
            </a:r>
            <a:r>
              <a:rPr lang="en-US" sz="2400" dirty="0">
                <a:solidFill>
                  <a:srgbClr val="E88651"/>
                </a:solidFill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                 </a:t>
            </a:r>
            <a:r>
              <a:rPr lang="en-US" sz="2400" dirty="0">
                <a:solidFill>
                  <a:srgbClr val="36787B"/>
                </a:solidFill>
                <a:latin typeface="Consolas"/>
                <a:ea typeface="Consolas"/>
                <a:cs typeface="Consolas"/>
                <a:sym typeface="Courier New Bold" charset="0"/>
              </a:rPr>
              <a:t>// </a:t>
            </a:r>
            <a:r>
              <a:rPr lang="en-US" sz="2400" dirty="0">
                <a:solidFill>
                  <a:srgbClr val="36787B"/>
                </a:solidFill>
                <a:ea typeface="Corbel"/>
                <a:sym typeface="Arial Narrow" charset="0"/>
              </a:rPr>
              <a:t>barrier synchronization</a:t>
            </a:r>
            <a:endParaRPr lang="en-US" sz="2400" dirty="0">
              <a:solidFill>
                <a:srgbClr val="36787B"/>
              </a:solidFill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 marL="1319011" lvl="1" indent="-649187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Using per-block shared memory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Variables shared across block</a:t>
            </a:r>
          </a:p>
          <a:p>
            <a:pPr marL="1442816" lvl="1" indent="-573000">
              <a:lnSpc>
                <a:spcPct val="90000"/>
              </a:lnSpc>
              <a:buNone/>
            </a:pPr>
            <a:r>
              <a:rPr lang="en-US" sz="31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__shared__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int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*begin, *end;</a:t>
            </a:r>
            <a:endParaRPr lang="en-US" sz="3100" dirty="0"/>
          </a:p>
          <a:p>
            <a:pPr>
              <a:lnSpc>
                <a:spcPct val="90000"/>
              </a:lnSpc>
            </a:pPr>
            <a:r>
              <a:rPr lang="en-US" sz="3600" dirty="0"/>
              <a:t>Scratchpad memory</a:t>
            </a:r>
          </a:p>
          <a:p>
            <a:pPr marL="1442816" lvl="1" indent="-573000">
              <a:lnSpc>
                <a:spcPct val="90000"/>
              </a:lnSpc>
              <a:buNone/>
            </a:pPr>
            <a:r>
              <a:rPr lang="en-US" sz="31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__shared__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int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scratch[BLOCKSIZE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];</a:t>
            </a:r>
            <a:endParaRPr lang="en-US" sz="2400" dirty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 marL="1442816" lvl="1" indent="-573000"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scratch[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 =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begin[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];</a:t>
            </a: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urier New Bold" charset="0"/>
              </a:rPr>
              <a:t>// … compute on scratch values …</a:t>
            </a: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begin[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 =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scratch[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];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Communicating values between threads</a:t>
            </a:r>
          </a:p>
          <a:p>
            <a:pPr marL="1442816" lvl="1" indent="-573000">
              <a:lnSpc>
                <a:spcPct val="90000"/>
              </a:lnSpc>
              <a:buNone/>
            </a:pPr>
            <a:r>
              <a:rPr lang="en-US" sz="31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scratch[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 =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begin[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];</a:t>
            </a:r>
            <a:endParaRPr lang="en-US" sz="2400" dirty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 marL="1442816" lvl="1" indent="-573000">
              <a:lnSpc>
                <a:spcPct val="90000"/>
              </a:lnSpc>
              <a:buNone/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__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syncthreads</a:t>
            </a:r>
            <a:r>
              <a:rPr lang="en-US" sz="2400" dirty="0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;</a:t>
            </a: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/>
            </a:r>
            <a:b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</a:b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int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left = </a:t>
            </a:r>
            <a:r>
              <a:rPr lang="en-US" sz="2400" dirty="0" err="1">
                <a:latin typeface="Consolas"/>
                <a:ea typeface="Consolas"/>
                <a:cs typeface="Consolas"/>
                <a:sym typeface="Courier New Bold" charset="0"/>
              </a:rPr>
              <a:t>scratch[</a:t>
            </a:r>
            <a:r>
              <a:rPr lang="en-US" sz="2400" dirty="0" err="1">
                <a:solidFill>
                  <a:srgbClr val="E8865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threadIdx.x</a:t>
            </a:r>
            <a:r>
              <a:rPr lang="en-US" sz="2400" dirty="0">
                <a:latin typeface="Consolas"/>
                <a:ea typeface="Consolas"/>
                <a:cs typeface="Consolas"/>
                <a:sym typeface="Courier New Bold" charset="0"/>
              </a:rPr>
              <a:t> - 1];</a:t>
            </a:r>
            <a:endParaRPr lang="en-US" sz="2400" dirty="0"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>
              <a:lnSpc>
                <a:spcPct val="90000"/>
              </a:lnSpc>
            </a:pPr>
            <a:r>
              <a:rPr lang="en-US" sz="3600" dirty="0"/>
              <a:t>Per-block shared memory is </a:t>
            </a:r>
            <a:r>
              <a:rPr lang="en-US" sz="3600" dirty="0" smtClean="0"/>
              <a:t>faster than L1 cache, slower than register file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It </a:t>
            </a:r>
            <a:r>
              <a:rPr lang="en-US" sz="3600" dirty="0"/>
              <a:t>is relatively </a:t>
            </a:r>
            <a:r>
              <a:rPr lang="en-US" sz="3600" dirty="0" smtClean="0"/>
              <a:t>small: register file is 2-4x larger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35859" name="Rectangle 19"/>
          <p:cNvSpPr>
            <a:spLocks/>
          </p:cNvSpPr>
          <p:nvPr/>
        </p:nvSpPr>
        <p:spPr bwMode="auto">
          <a:xfrm>
            <a:off x="9662698" y="2373312"/>
            <a:ext cx="1259302" cy="66172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Corbel"/>
                <a:ea typeface="Corbel (Body)"/>
                <a:cs typeface="Corbel"/>
              </a:rPr>
              <a:t>Block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996614" y="3352800"/>
            <a:ext cx="833436" cy="863600"/>
            <a:chOff x="0" y="0"/>
            <a:chExt cx="524" cy="544"/>
          </a:xfrm>
        </p:grpSpPr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0" y="270"/>
              <a:ext cx="52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0" y="179"/>
              <a:ext cx="52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0" y="89"/>
              <a:ext cx="524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0" y="359"/>
              <a:ext cx="524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0" y="446"/>
              <a:ext cx="524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0" y="0"/>
              <a:ext cx="52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0" y="542"/>
              <a:ext cx="524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74200" y="3048000"/>
            <a:ext cx="1549400" cy="1444625"/>
            <a:chOff x="10842625" y="6248399"/>
            <a:chExt cx="1549400" cy="1444625"/>
          </a:xfrm>
        </p:grpSpPr>
        <p:sp>
          <p:nvSpPr>
            <p:cNvPr id="32" name="Rectangle 8"/>
            <p:cNvSpPr>
              <a:spLocks/>
            </p:cNvSpPr>
            <p:nvPr/>
          </p:nvSpPr>
          <p:spPr bwMode="auto">
            <a:xfrm>
              <a:off x="10842625" y="6248399"/>
              <a:ext cx="1549400" cy="144462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3" name="AutoShape 11"/>
            <p:cNvSpPr>
              <a:spLocks/>
            </p:cNvSpPr>
            <p:nvPr/>
          </p:nvSpPr>
          <p:spPr bwMode="auto">
            <a:xfrm>
              <a:off x="1100455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4" name="AutoShape 12"/>
            <p:cNvSpPr>
              <a:spLocks/>
            </p:cNvSpPr>
            <p:nvPr/>
          </p:nvSpPr>
          <p:spPr bwMode="auto">
            <a:xfrm>
              <a:off x="11114088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5" name="AutoShape 13"/>
            <p:cNvSpPr>
              <a:spLocks/>
            </p:cNvSpPr>
            <p:nvPr/>
          </p:nvSpPr>
          <p:spPr bwMode="auto">
            <a:xfrm>
              <a:off x="11214100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6" name="AutoShape 14"/>
            <p:cNvSpPr>
              <a:spLocks/>
            </p:cNvSpPr>
            <p:nvPr/>
          </p:nvSpPr>
          <p:spPr bwMode="auto">
            <a:xfrm>
              <a:off x="11315700" y="6391275"/>
              <a:ext cx="211138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7" name="AutoShape 15"/>
            <p:cNvSpPr>
              <a:spLocks/>
            </p:cNvSpPr>
            <p:nvPr/>
          </p:nvSpPr>
          <p:spPr bwMode="auto">
            <a:xfrm>
              <a:off x="1141730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8" name="AutoShape 16"/>
            <p:cNvSpPr>
              <a:spLocks/>
            </p:cNvSpPr>
            <p:nvPr/>
          </p:nvSpPr>
          <p:spPr bwMode="auto">
            <a:xfrm>
              <a:off x="11518900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39" name="AutoShape 17"/>
            <p:cNvSpPr>
              <a:spLocks/>
            </p:cNvSpPr>
            <p:nvPr/>
          </p:nvSpPr>
          <p:spPr bwMode="auto">
            <a:xfrm>
              <a:off x="116189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0" name="AutoShape 18"/>
            <p:cNvSpPr>
              <a:spLocks/>
            </p:cNvSpPr>
            <p:nvPr/>
          </p:nvSpPr>
          <p:spPr bwMode="auto">
            <a:xfrm>
              <a:off x="117205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1" name="AutoShape 19"/>
            <p:cNvSpPr>
              <a:spLocks/>
            </p:cNvSpPr>
            <p:nvPr/>
          </p:nvSpPr>
          <p:spPr bwMode="auto">
            <a:xfrm>
              <a:off x="11822113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2" name="AutoShape 20"/>
            <p:cNvSpPr>
              <a:spLocks/>
            </p:cNvSpPr>
            <p:nvPr/>
          </p:nvSpPr>
          <p:spPr bwMode="auto">
            <a:xfrm>
              <a:off x="11923713" y="6391275"/>
              <a:ext cx="207963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  <p:sp>
          <p:nvSpPr>
            <p:cNvPr id="43" name="AutoShape 21"/>
            <p:cNvSpPr>
              <a:spLocks/>
            </p:cNvSpPr>
            <p:nvPr/>
          </p:nvSpPr>
          <p:spPr bwMode="auto">
            <a:xfrm>
              <a:off x="12023725" y="6391275"/>
              <a:ext cx="209550" cy="1193800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2"/>
                    <a:pt x="19987" y="2700"/>
                  </a:cubicBezTo>
                  <a:cubicBezTo>
                    <a:pt x="19156" y="3487"/>
                    <a:pt x="880" y="3937"/>
                    <a:pt x="49" y="4725"/>
                  </a:cubicBezTo>
                  <a:cubicBezTo>
                    <a:pt x="-782" y="5512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2"/>
                    <a:pt x="15003" y="11475"/>
                  </a:cubicBezTo>
                  <a:cubicBezTo>
                    <a:pt x="15833" y="12037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>
                <a:latin typeface="Corbel (Body)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836400" y="2971804"/>
            <a:ext cx="914401" cy="1524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25" tIns="45712" rIns="91425" bIns="45712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Shared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3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4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CUDA: Features available on GPU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Double and single </a:t>
            </a:r>
            <a:r>
              <a:rPr lang="en-US" dirty="0" smtClean="0"/>
              <a:t>precision (IEEE compliant)</a:t>
            </a:r>
          </a:p>
          <a:p>
            <a:pPr marL="384637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Standard mathematical functions</a:t>
            </a:r>
          </a:p>
          <a:p>
            <a:pPr lvl="1"/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sinf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powf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atanf</a:t>
            </a:r>
            <a:r>
              <a:rPr lang="en-US" sz="3100" dirty="0" smtClean="0"/>
              <a:t>,  </a:t>
            </a:r>
            <a:r>
              <a:rPr lang="en-US" sz="31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ceil</a:t>
            </a:r>
            <a:r>
              <a:rPr lang="en-US" sz="3100" dirty="0" smtClean="0"/>
              <a:t>,  </a:t>
            </a:r>
            <a:r>
              <a:rPr lang="en-US" sz="31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min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sqrtf</a:t>
            </a:r>
            <a:r>
              <a:rPr lang="en-US" sz="3100" dirty="0" smtClean="0"/>
              <a:t>, etc.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dirty="0"/>
              <a:t>Atomic memory </a:t>
            </a:r>
            <a:r>
              <a:rPr lang="en-US" dirty="0" smtClean="0"/>
              <a:t>operations</a:t>
            </a:r>
          </a:p>
          <a:p>
            <a:pPr lvl="1"/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atomicAdd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atomicMin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atomicAnd</a:t>
            </a:r>
            <a:r>
              <a:rPr lang="en-US" sz="3100" dirty="0" smtClean="0"/>
              <a:t>,  </a:t>
            </a:r>
            <a:r>
              <a:rPr lang="en-US" sz="31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atomicCAS</a:t>
            </a:r>
            <a:r>
              <a:rPr lang="en-US" sz="3100" dirty="0" smtClean="0"/>
              <a:t>, etc.</a:t>
            </a:r>
          </a:p>
          <a:p>
            <a:r>
              <a:rPr lang="en-US" dirty="0" smtClean="0"/>
              <a:t>These </a:t>
            </a:r>
            <a:r>
              <a:rPr lang="en-US" dirty="0"/>
              <a:t>work on both global and shared memory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CUDA: Runtime support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Explicit memory allocation returns pointers to GPU memory</a:t>
            </a:r>
          </a:p>
          <a:p>
            <a:pPr marL="1442816" lvl="1" indent="-573000">
              <a:lnSpc>
                <a:spcPct val="110000"/>
              </a:lnSpc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cudaMalloc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cudaFree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endParaRPr lang="en-US" sz="2400" dirty="0">
              <a:solidFill>
                <a:srgbClr val="FF99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olas"/>
              <a:ea typeface="ヒラギノ角ゴ ProN W6" charset="-128"/>
              <a:cs typeface="ヒラギノ角ゴ ProN W6" charset="-128"/>
              <a:sym typeface="Courier New Bold" charset="0"/>
            </a:endParaRPr>
          </a:p>
          <a:p>
            <a:pPr marL="1244408" lvl="2">
              <a:lnSpc>
                <a:spcPct val="110000"/>
              </a:lnSpc>
            </a:pPr>
            <a:endParaRPr lang="en-US" sz="2100" dirty="0"/>
          </a:p>
          <a:p>
            <a:pPr>
              <a:lnSpc>
                <a:spcPct val="110000"/>
              </a:lnSpc>
            </a:pPr>
            <a:r>
              <a:rPr lang="en-US" sz="2800" dirty="0"/>
              <a:t>Explicit memory copy for host ↔ device, device ↔ device</a:t>
            </a:r>
          </a:p>
          <a:p>
            <a:pPr marL="1442816" lvl="1" indent="-573000">
              <a:lnSpc>
                <a:spcPct val="110000"/>
              </a:lnSpc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cudaMemcpy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cudaMemcpy2D()</a:t>
            </a:r>
            <a:r>
              <a:rPr lang="en-US" sz="2400" dirty="0"/>
              <a:t>, ...</a:t>
            </a:r>
          </a:p>
          <a:p>
            <a:pPr marL="1244408" lvl="2">
              <a:lnSpc>
                <a:spcPct val="110000"/>
              </a:lnSpc>
            </a:pPr>
            <a:endParaRPr lang="en-US" sz="2100" dirty="0"/>
          </a:p>
          <a:p>
            <a:pPr>
              <a:lnSpc>
                <a:spcPct val="110000"/>
              </a:lnSpc>
            </a:pPr>
            <a:r>
              <a:rPr lang="en-US" sz="2800" dirty="0"/>
              <a:t>Texture management</a:t>
            </a:r>
          </a:p>
          <a:p>
            <a:pPr marL="1442816" lvl="1" indent="-573000">
              <a:lnSpc>
                <a:spcPct val="110000"/>
              </a:lnSpc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cudaBindTexture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cudaBindTextureToArray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/>
              <a:t>, ...</a:t>
            </a:r>
          </a:p>
          <a:p>
            <a:pPr marL="1244408" lvl="2">
              <a:lnSpc>
                <a:spcPct val="110000"/>
              </a:lnSpc>
            </a:pPr>
            <a:endParaRPr lang="en-US" sz="2100" dirty="0"/>
          </a:p>
          <a:p>
            <a:pPr>
              <a:lnSpc>
                <a:spcPct val="110000"/>
              </a:lnSpc>
            </a:pPr>
            <a:r>
              <a:rPr lang="en-US" sz="2800" dirty="0"/>
              <a:t>OpenGL &amp; DirectX interoperability</a:t>
            </a:r>
          </a:p>
          <a:p>
            <a:pPr marL="1442816" lvl="1" indent="-573000">
              <a:lnSpc>
                <a:spcPct val="110000"/>
              </a:lnSpc>
            </a:pPr>
            <a:r>
              <a:rPr lang="en-US" sz="2400" dirty="0">
                <a:latin typeface="Consolas"/>
                <a:ea typeface="ヒラギノ角ゴ ProN W6" charset="-128"/>
                <a:cs typeface="ヒラギノ角ゴ ProN W6" charset="-128"/>
                <a:sym typeface="Courier New Bold" charset="0"/>
              </a:rPr>
              <a:t>	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cudaGLMapBufferObject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()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olas"/>
                <a:ea typeface="Consolas"/>
                <a:cs typeface="Consolas"/>
                <a:sym typeface="Courier New Bold" charset="0"/>
              </a:rPr>
              <a:t>cudaD3D9MapVertexBuffer()</a:t>
            </a:r>
            <a:r>
              <a:rPr lang="en-US" sz="2400" dirty="0"/>
              <a:t>,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is supported by AMD {CPUs, </a:t>
            </a:r>
            <a:r>
              <a:rPr lang="en-US" dirty="0" err="1" smtClean="0"/>
              <a:t>GPUs</a:t>
            </a:r>
            <a:r>
              <a:rPr lang="en-US" dirty="0" smtClean="0"/>
              <a:t>} and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Intel, Imagination Technologies (purveyor of GPUs for iPhone/etc.) are also on board</a:t>
            </a:r>
          </a:p>
          <a:p>
            <a:r>
              <a:rPr lang="en-US" dirty="0" err="1" smtClean="0"/>
              <a:t>OpenCL’s</a:t>
            </a:r>
            <a:r>
              <a:rPr lang="en-US" dirty="0" smtClean="0"/>
              <a:t> data parallel execution model mirrors CUDA, but with different terminology</a:t>
            </a:r>
          </a:p>
          <a:p>
            <a:r>
              <a:rPr lang="en-US" dirty="0" smtClean="0"/>
              <a:t>OpenCL has rich </a:t>
            </a:r>
            <a:br>
              <a:rPr lang="en-US" dirty="0" smtClean="0"/>
            </a:br>
            <a:r>
              <a:rPr lang="en-US" dirty="0" smtClean="0"/>
              <a:t>task parallelism model</a:t>
            </a:r>
          </a:p>
          <a:p>
            <a:pPr lvl="1"/>
            <a:r>
              <a:rPr lang="en-US" dirty="0" smtClean="0"/>
              <a:t>Runtime walks a dependence DAG of </a:t>
            </a:r>
            <a:br>
              <a:rPr lang="en-US" dirty="0" smtClean="0"/>
            </a:br>
            <a:r>
              <a:rPr lang="en-US" dirty="0" smtClean="0"/>
              <a:t>kernels/memory transfers</a:t>
            </a:r>
            <a:endParaRPr lang="en-US" dirty="0"/>
          </a:p>
        </p:txBody>
      </p:sp>
      <p:pic>
        <p:nvPicPr>
          <p:cNvPr id="4" name="Picture 3" descr="DA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0" y="4953000"/>
            <a:ext cx="4724400" cy="408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CUDA and OpenCL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4196"/>
            <a:ext cx="5852160" cy="6579164"/>
          </a:xfrm>
        </p:spPr>
        <p:txBody>
          <a:bodyPr/>
          <a:lstStyle/>
          <a:p>
            <a:r>
              <a:rPr lang="en-US" dirty="0" smtClean="0"/>
              <a:t>Thread</a:t>
            </a:r>
          </a:p>
          <a:p>
            <a:r>
              <a:rPr lang="en-US" dirty="0" smtClean="0"/>
              <a:t>Thread-block</a:t>
            </a:r>
          </a:p>
          <a:p>
            <a:r>
              <a:rPr lang="en-US" dirty="0" smtClean="0"/>
              <a:t>Global memory</a:t>
            </a:r>
          </a:p>
          <a:p>
            <a:r>
              <a:rPr lang="en-US" dirty="0" smtClean="0"/>
              <a:t>Constant memory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Local memory</a:t>
            </a:r>
          </a:p>
          <a:p>
            <a:r>
              <a:rPr lang="en-US" dirty="0" smtClean="0"/>
              <a:t>__global__ function</a:t>
            </a:r>
          </a:p>
          <a:p>
            <a:r>
              <a:rPr lang="en-US" dirty="0" smtClean="0"/>
              <a:t>__device__ function</a:t>
            </a:r>
          </a:p>
          <a:p>
            <a:r>
              <a:rPr lang="en-US" dirty="0" smtClean="0"/>
              <a:t>__constant__ variable</a:t>
            </a:r>
          </a:p>
          <a:p>
            <a:r>
              <a:rPr lang="en-US" dirty="0" smtClean="0"/>
              <a:t>__device__ variable</a:t>
            </a:r>
          </a:p>
          <a:p>
            <a:r>
              <a:rPr lang="en-US" dirty="0" smtClean="0"/>
              <a:t>__shared__ variable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54800" y="2514600"/>
            <a:ext cx="5852160" cy="65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>
            <a:lvl1pPr marL="623010" indent="-4537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7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1038348" indent="-38825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"/>
              <a:defRPr sz="3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415315" indent="-3250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Arial" charset="0"/>
              <a:buChar char="▪"/>
              <a:defRPr sz="31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729077" indent="-25958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353D"/>
              </a:buClr>
              <a:buFont typeface="Arial" charset="0"/>
              <a:buChar char="▪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27037" indent="-25958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314346" indent="-26003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387" indent="-26003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29" indent="-26003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472" indent="-26003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Work-item</a:t>
            </a:r>
          </a:p>
          <a:p>
            <a:r>
              <a:rPr lang="en-US" dirty="0" smtClean="0">
                <a:effectLst/>
              </a:rPr>
              <a:t>Work-group</a:t>
            </a:r>
          </a:p>
          <a:p>
            <a:r>
              <a:rPr lang="en-US" dirty="0" smtClean="0">
                <a:effectLst/>
              </a:rPr>
              <a:t>Global memory</a:t>
            </a:r>
          </a:p>
          <a:p>
            <a:r>
              <a:rPr lang="en-US" dirty="0" smtClean="0">
                <a:effectLst/>
              </a:rPr>
              <a:t>Constant memory</a:t>
            </a:r>
          </a:p>
          <a:p>
            <a:r>
              <a:rPr lang="en-US" dirty="0" smtClean="0">
                <a:effectLst/>
              </a:rPr>
              <a:t>Local memory</a:t>
            </a:r>
          </a:p>
          <a:p>
            <a:r>
              <a:rPr lang="en-US" dirty="0" smtClean="0">
                <a:effectLst/>
              </a:rPr>
              <a:t>Private memory</a:t>
            </a:r>
          </a:p>
          <a:p>
            <a:r>
              <a:rPr lang="en-US" dirty="0" smtClean="0">
                <a:effectLst/>
              </a:rPr>
              <a:t>__kernel function</a:t>
            </a:r>
          </a:p>
          <a:p>
            <a:r>
              <a:rPr lang="en-US" dirty="0" smtClean="0">
                <a:effectLst/>
              </a:rPr>
              <a:t>no qualification needed</a:t>
            </a:r>
          </a:p>
          <a:p>
            <a:r>
              <a:rPr lang="en-US" dirty="0" smtClean="0">
                <a:effectLst/>
              </a:rPr>
              <a:t>__constant variable</a:t>
            </a:r>
          </a:p>
          <a:p>
            <a:r>
              <a:rPr lang="en-US" dirty="0" smtClean="0">
                <a:effectLst/>
              </a:rPr>
              <a:t>__global variable</a:t>
            </a:r>
          </a:p>
          <a:p>
            <a:r>
              <a:rPr lang="en-US" dirty="0" smtClean="0">
                <a:effectLst/>
              </a:rPr>
              <a:t>__local variable</a:t>
            </a:r>
            <a:endParaRPr lang="en-US" dirty="0"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11800" y="29718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11800" y="353568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11800" y="409956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11800" y="466344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11800" y="522732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11800" y="57912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11800" y="635508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11800" y="691896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11800" y="748284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11800" y="804672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1800" y="86106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SIMD issues are handled separately by each runtime</a:t>
            </a:r>
          </a:p>
          <a:p>
            <a:r>
              <a:rPr lang="en-US" sz="3200" dirty="0" smtClean="0"/>
              <a:t>AMD GPU Runtime</a:t>
            </a:r>
          </a:p>
          <a:p>
            <a:pPr lvl="1"/>
            <a:r>
              <a:rPr lang="en-US" sz="2800" dirty="0" err="1" smtClean="0"/>
              <a:t>Vectorizes</a:t>
            </a:r>
            <a:r>
              <a:rPr lang="en-US" sz="2800" dirty="0" smtClean="0"/>
              <a:t> over 64-way SIMD</a:t>
            </a:r>
          </a:p>
          <a:p>
            <a:pPr lvl="2"/>
            <a:r>
              <a:rPr lang="en-US" sz="2500" dirty="0" smtClean="0"/>
              <a:t>Prefers scalar code per work-item (on newer AMD GPUs)</a:t>
            </a:r>
          </a:p>
          <a:p>
            <a:r>
              <a:rPr lang="en-US" sz="3500" dirty="0" smtClean="0"/>
              <a:t>AMD CPU Runtime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 err="1" smtClean="0"/>
              <a:t>vectorization</a:t>
            </a:r>
            <a:endParaRPr lang="en-US" sz="2800" dirty="0" smtClean="0"/>
          </a:p>
          <a:p>
            <a:pPr lvl="2"/>
            <a:r>
              <a:rPr lang="en-US" sz="2400" dirty="0" smtClean="0"/>
              <a:t>Use float4 vectors in your code (float8 when AVX appears?)</a:t>
            </a:r>
          </a:p>
          <a:p>
            <a:r>
              <a:rPr lang="en-US" sz="3200" dirty="0" smtClean="0"/>
              <a:t>Intel CPU Runtime</a:t>
            </a:r>
          </a:p>
          <a:p>
            <a:pPr lvl="1"/>
            <a:r>
              <a:rPr lang="en-US" sz="2800" dirty="0" err="1" smtClean="0"/>
              <a:t>Vectorization</a:t>
            </a:r>
            <a:r>
              <a:rPr lang="en-US" sz="2800" dirty="0" smtClean="0"/>
              <a:t> optional, using float4/float8 vectors still good idea</a:t>
            </a:r>
          </a:p>
          <a:p>
            <a:r>
              <a:rPr lang="en-US" sz="3200" dirty="0" err="1" smtClean="0"/>
              <a:t>Nvidia</a:t>
            </a:r>
            <a:r>
              <a:rPr lang="en-US" sz="3200" dirty="0" smtClean="0"/>
              <a:t> GPU Runtime</a:t>
            </a:r>
          </a:p>
          <a:p>
            <a:pPr lvl="1"/>
            <a:r>
              <a:rPr lang="en-US" sz="2800" dirty="0" smtClean="0"/>
              <a:t>Full </a:t>
            </a:r>
            <a:r>
              <a:rPr lang="en-US" sz="2800" dirty="0" err="1" smtClean="0"/>
              <a:t>vectorization</a:t>
            </a:r>
            <a:r>
              <a:rPr lang="en-US" sz="2800" dirty="0" smtClean="0"/>
              <a:t>, like CUDA</a:t>
            </a:r>
          </a:p>
          <a:p>
            <a:pPr lvl="2"/>
            <a:r>
              <a:rPr lang="en-US" sz="2400" dirty="0" smtClean="0"/>
              <a:t>Prefers scalar code per work-item</a:t>
            </a: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vs. Throughput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14656"/>
              </p:ext>
            </p:extLst>
          </p:nvPr>
        </p:nvGraphicFramePr>
        <p:xfrm>
          <a:off x="635001" y="2244151"/>
          <a:ext cx="7239003" cy="641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1"/>
                <a:gridCol w="2413001"/>
                <a:gridCol w="2413001"/>
              </a:tblGrid>
              <a:tr h="9584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Specifications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Ivy Bridge EX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kumimoji="0"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Xeon E7-8890v2)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libri"/>
                          <a:cs typeface="Calibri"/>
                        </a:rPr>
                        <a:t>Kepler</a:t>
                      </a:r>
                      <a:r>
                        <a:rPr lang="en-US" sz="2800" dirty="0" smtClean="0">
                          <a:latin typeface="Calibri"/>
                          <a:cs typeface="Calibri"/>
                        </a:rPr>
                        <a:t> </a:t>
                      </a:r>
                      <a:br>
                        <a:rPr lang="en-US" sz="2800" dirty="0" smtClean="0">
                          <a:latin typeface="Calibri"/>
                          <a:cs typeface="Calibri"/>
                        </a:rPr>
                      </a:br>
                      <a:r>
                        <a:rPr lang="en-US" sz="2800" dirty="0" smtClean="0">
                          <a:latin typeface="Calibri"/>
                          <a:cs typeface="Calibri"/>
                        </a:rPr>
                        <a:t>(Tesla K40)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Processing Elements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15 cores, 2 issue, </a:t>
                      </a:r>
                      <a:br>
                        <a:rPr lang="en-US" sz="2000" baseline="0" dirty="0" smtClean="0">
                          <a:latin typeface="Calibri"/>
                          <a:cs typeface="Calibri"/>
                        </a:rPr>
                      </a:b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8 way SIMD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@</a:t>
                      </a:r>
                      <a:r>
                        <a:rPr lang="en-US" sz="2400" b="1" baseline="0" dirty="0" smtClean="0">
                          <a:latin typeface="Calibri"/>
                          <a:cs typeface="Calibri"/>
                        </a:rPr>
                        <a:t>2.8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15 SMs, 6 issue, 32 way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SIMD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@</a:t>
                      </a:r>
                      <a:r>
                        <a:rPr lang="en-US" sz="2400" b="1" dirty="0" smtClean="0">
                          <a:latin typeface="Calibri"/>
                          <a:cs typeface="Calibri"/>
                        </a:rPr>
                        <a:t>745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MHz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Resident Strands/Threads (max)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15 cores, 2 threads, 8 way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SIMD:</a:t>
                      </a:r>
                    </a:p>
                    <a:p>
                      <a:pPr algn="ctr"/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latin typeface="Calibri"/>
                          <a:cs typeface="Calibri"/>
                        </a:rPr>
                        <a:t>240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strands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15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SMs, 64 SIMD vectors, 32 way SIMD:</a:t>
                      </a:r>
                      <a:br>
                        <a:rPr lang="en-US" sz="2000" baseline="0" dirty="0" smtClean="0">
                          <a:latin typeface="Calibri"/>
                          <a:cs typeface="Calibri"/>
                        </a:rPr>
                      </a:br>
                      <a:r>
                        <a:rPr lang="en-US" sz="2400" b="1" baseline="0" dirty="0" smtClean="0">
                          <a:latin typeface="Calibri"/>
                          <a:cs typeface="Calibri"/>
                        </a:rPr>
                        <a:t>30720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threads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76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SP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GFLOP/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672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4291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Memory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Bandwidth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85 GB/s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288 GB/s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File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xx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kB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(?)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3.75 MB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Local Store/L1 Cache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960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kB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960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kB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L2 Cache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3.75 MB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1.5 MB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L3 Cache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37.5 MB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-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72398" y="4572000"/>
            <a:ext cx="4524557" cy="646315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Ivy Bridge EX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22nm</a:t>
            </a:r>
            <a:r>
              <a:rPr lang="en-US" sz="2000" dirty="0">
                <a:solidFill>
                  <a:srgbClr val="000000"/>
                </a:solidFill>
                <a:effectLst/>
                <a:latin typeface="Corbel"/>
                <a:cs typeface="Corbel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 541 mm</a:t>
            </a:r>
            <a:r>
              <a:rPr lang="en-US" sz="2000" baseline="300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2</a:t>
            </a:r>
            <a:endParaRPr lang="en-US" sz="2000" baseline="30000" dirty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3984" y="8610604"/>
            <a:ext cx="2734162" cy="646315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Kepler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 GK110 </a:t>
            </a:r>
            <a:endParaRPr lang="en-US" sz="3600" dirty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76" y="5410200"/>
            <a:ext cx="3169524" cy="3308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844" y="1676400"/>
            <a:ext cx="3496936" cy="29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Imperatives for Efficient CUDA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abundant fine-grained parallelism</a:t>
            </a:r>
          </a:p>
          <a:p>
            <a:pPr lvl="1"/>
            <a:r>
              <a:rPr lang="en-US" dirty="0" smtClean="0"/>
              <a:t>need 1000’s of threads for full utilization</a:t>
            </a:r>
          </a:p>
          <a:p>
            <a:endParaRPr lang="en-US" dirty="0" smtClean="0"/>
          </a:p>
          <a:p>
            <a:r>
              <a:rPr lang="en-US" dirty="0" smtClean="0"/>
              <a:t>Maximize on-chip work</a:t>
            </a:r>
          </a:p>
          <a:p>
            <a:pPr lvl="1"/>
            <a:r>
              <a:rPr lang="en-US" dirty="0" smtClean="0"/>
              <a:t>on-chip memory orders of magnitude faster</a:t>
            </a:r>
          </a:p>
          <a:p>
            <a:endParaRPr lang="en-US" dirty="0" smtClean="0"/>
          </a:p>
          <a:p>
            <a:r>
              <a:rPr lang="en-US" dirty="0" smtClean="0"/>
              <a:t>Minimize execution divergence</a:t>
            </a:r>
          </a:p>
          <a:p>
            <a:pPr lvl="1"/>
            <a:r>
              <a:rPr lang="en-US" dirty="0" smtClean="0"/>
              <a:t>SIMT execution of threads in 32-thread warps</a:t>
            </a:r>
          </a:p>
          <a:p>
            <a:endParaRPr lang="en-US" dirty="0" smtClean="0"/>
          </a:p>
          <a:p>
            <a:r>
              <a:rPr lang="en-US" dirty="0" smtClean="0"/>
              <a:t>Minimize memory divergence</a:t>
            </a:r>
          </a:p>
          <a:p>
            <a:pPr lvl="1"/>
            <a:r>
              <a:rPr lang="en-US" dirty="0" smtClean="0"/>
              <a:t>warp loads and consumes complete 128-byte cache line</a:t>
            </a:r>
          </a:p>
        </p:txBody>
      </p:sp>
    </p:spTree>
    <p:extLst>
      <p:ext uri="{BB962C8B-B14F-4D97-AF65-F5344CB8AC3E}">
        <p14:creationId xmlns:p14="http://schemas.microsoft.com/office/powerpoint/2010/main" val="34902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Mapping CUDA to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GPUs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sz="3100" dirty="0"/>
              <a:t>CUDA is designed to be functionally forgiving</a:t>
            </a:r>
          </a:p>
          <a:p>
            <a:pPr marL="799976" lvl="1"/>
            <a:r>
              <a:rPr lang="en-US" sz="2800" dirty="0"/>
              <a:t>First priority: make things work. Second: get performance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3100" dirty="0"/>
              <a:t>However, to get good performance,</a:t>
            </a:r>
            <a:r>
              <a:rPr lang="en-US" sz="3100" dirty="0" smtClean="0"/>
              <a:t> one must understand </a:t>
            </a:r>
            <a:r>
              <a:rPr lang="en-US" sz="3100" dirty="0"/>
              <a:t>how CUDA is mapped to </a:t>
            </a:r>
            <a:r>
              <a:rPr lang="en-US" sz="3100" dirty="0" err="1"/>
              <a:t>Nvidia</a:t>
            </a:r>
            <a:r>
              <a:rPr lang="en-US" sz="3100" dirty="0"/>
              <a:t> </a:t>
            </a:r>
            <a:r>
              <a:rPr lang="en-US" sz="3100" dirty="0" smtClean="0"/>
              <a:t>GPUs</a:t>
            </a:r>
            <a:br>
              <a:rPr lang="en-US" sz="3100" dirty="0" smtClean="0"/>
            </a:br>
            <a:endParaRPr lang="en-US" sz="3100" dirty="0" smtClean="0"/>
          </a:p>
          <a:p>
            <a:r>
              <a:rPr lang="en-US" sz="3100" dirty="0" smtClean="0"/>
              <a:t>Threads:</a:t>
            </a:r>
            <a:r>
              <a:rPr lang="en-US" sz="3100" dirty="0"/>
              <a:t> </a:t>
            </a:r>
            <a:r>
              <a:rPr lang="en-US" sz="3100" dirty="0" smtClean="0"/>
              <a:t> </a:t>
            </a:r>
            <a:r>
              <a:rPr lang="en-US" sz="2800" dirty="0" smtClean="0"/>
              <a:t>each </a:t>
            </a:r>
            <a:r>
              <a:rPr lang="en-US" sz="2800" dirty="0"/>
              <a:t>thread is a SIMD vector </a:t>
            </a:r>
            <a:r>
              <a:rPr lang="en-US" sz="2800" dirty="0" smtClean="0"/>
              <a:t>lane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3100" dirty="0" smtClean="0"/>
              <a:t>Warps:  </a:t>
            </a:r>
            <a:r>
              <a:rPr lang="en-US" sz="2800" dirty="0" smtClean="0"/>
              <a:t>A </a:t>
            </a:r>
            <a:r>
              <a:rPr lang="en-US" sz="2800" dirty="0"/>
              <a:t>SIMD instruction acts on a “warp”</a:t>
            </a:r>
          </a:p>
          <a:p>
            <a:pPr marL="799976" lvl="1"/>
            <a:r>
              <a:rPr lang="en-US" sz="2800" dirty="0"/>
              <a:t>Warp width is 32 </a:t>
            </a:r>
            <a:r>
              <a:rPr lang="en-US" sz="2800" dirty="0" smtClean="0"/>
              <a:t>elements: </a:t>
            </a:r>
            <a:r>
              <a:rPr lang="en-US" sz="2800" b="1" i="1" dirty="0" smtClean="0"/>
              <a:t>LOGICAL</a:t>
            </a:r>
            <a:r>
              <a:rPr lang="en-US" sz="2800" dirty="0" smtClean="0"/>
              <a:t> SIMD width</a:t>
            </a:r>
          </a:p>
          <a:p>
            <a:pPr marL="411724" lvl="1" indent="0">
              <a:buNone/>
            </a:pPr>
            <a:endParaRPr lang="en-US" sz="2800" dirty="0" smtClean="0"/>
          </a:p>
          <a:p>
            <a:r>
              <a:rPr lang="en-US" sz="3100" dirty="0"/>
              <a:t>Thread </a:t>
            </a:r>
            <a:r>
              <a:rPr lang="en-US" sz="3100" dirty="0" smtClean="0"/>
              <a:t>blocks: </a:t>
            </a:r>
            <a:r>
              <a:rPr lang="en-US" sz="2800" dirty="0" smtClean="0"/>
              <a:t>Each </a:t>
            </a:r>
            <a:r>
              <a:rPr lang="en-US" sz="2800" dirty="0"/>
              <a:t>thread block is scheduled onto </a:t>
            </a:r>
            <a:r>
              <a:rPr lang="en-US" sz="2800" dirty="0" smtClean="0"/>
              <a:t>an SM</a:t>
            </a:r>
            <a:endParaRPr lang="en-US" sz="2800" dirty="0"/>
          </a:p>
          <a:p>
            <a:pPr marL="799976" lvl="1"/>
            <a:r>
              <a:rPr lang="en-US" sz="2800" dirty="0"/>
              <a:t>Peak efficiency requires</a:t>
            </a:r>
            <a:r>
              <a:rPr lang="en-US" sz="2800" dirty="0" smtClean="0"/>
              <a:t> multiple thread </a:t>
            </a:r>
            <a:r>
              <a:rPr lang="en-US" sz="2800" dirty="0"/>
              <a:t>blocks per </a:t>
            </a:r>
            <a:r>
              <a:rPr lang="en-US" sz="2800" dirty="0" smtClean="0"/>
              <a:t>SM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Mapping CUDA to a GPU, </a:t>
            </a:r>
            <a:r>
              <a:rPr lang="en-US" i="1" dirty="0"/>
              <a:t>continued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650240" y="2209800"/>
            <a:ext cx="11704320" cy="6579164"/>
          </a:xfrm>
          <a:ln/>
        </p:spPr>
        <p:txBody>
          <a:bodyPr/>
          <a:lstStyle/>
          <a:p>
            <a:r>
              <a:rPr lang="en-US" sz="3600" dirty="0"/>
              <a:t>The GPU is very deeply </a:t>
            </a:r>
            <a:r>
              <a:rPr lang="en-US" sz="3600" dirty="0" smtClean="0"/>
              <a:t>pipelined to maximize throughput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This </a:t>
            </a:r>
            <a:r>
              <a:rPr lang="en-US" sz="3600" dirty="0"/>
              <a:t>means that performance depends on the number of thread blocks which can be allocated on a processor</a:t>
            </a:r>
          </a:p>
          <a:p>
            <a:endParaRPr lang="en-US" sz="3600" dirty="0" smtClean="0"/>
          </a:p>
          <a:p>
            <a:r>
              <a:rPr lang="en-US" sz="3600" dirty="0" smtClean="0"/>
              <a:t>Therefore</a:t>
            </a:r>
            <a:r>
              <a:rPr lang="en-US" sz="3600" dirty="0"/>
              <a:t>, resource usage costs performance:</a:t>
            </a:r>
          </a:p>
          <a:p>
            <a:pPr marL="799976" lvl="1"/>
            <a:r>
              <a:rPr lang="en-US" sz="3600" dirty="0"/>
              <a:t>More registers =&gt; Fewer thread blocks</a:t>
            </a:r>
          </a:p>
          <a:p>
            <a:pPr marL="799976" lvl="1"/>
            <a:r>
              <a:rPr lang="en-US" sz="3600" dirty="0"/>
              <a:t>More shared memory usage =&gt; Fewer thread blocks</a:t>
            </a:r>
          </a:p>
          <a:p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is often worth trying to reduce register count in order to get more thread blocks to fit on the </a:t>
            </a:r>
            <a:r>
              <a:rPr lang="en-US" sz="3600" dirty="0" smtClean="0"/>
              <a:t>chip</a:t>
            </a:r>
          </a:p>
          <a:p>
            <a:pPr lvl="1"/>
            <a:r>
              <a:rPr lang="en-US" sz="3200" dirty="0" smtClean="0"/>
              <a:t>For </a:t>
            </a:r>
            <a:r>
              <a:rPr lang="en-US" sz="3200" dirty="0" err="1" smtClean="0"/>
              <a:t>Kepler</a:t>
            </a:r>
            <a:r>
              <a:rPr lang="en-US" sz="3200" dirty="0" smtClean="0"/>
              <a:t>, </a:t>
            </a:r>
            <a:r>
              <a:rPr lang="en-US" sz="3200" dirty="0"/>
              <a:t>target </a:t>
            </a:r>
            <a:r>
              <a:rPr lang="en-US" sz="3200" dirty="0" smtClean="0"/>
              <a:t>32 </a:t>
            </a:r>
            <a:r>
              <a:rPr lang="en-US" sz="3200" dirty="0"/>
              <a:t>registers or less per </a:t>
            </a:r>
            <a:r>
              <a:rPr lang="en-US" sz="3200" dirty="0" smtClean="0"/>
              <a:t>thread</a:t>
            </a:r>
            <a:r>
              <a:rPr lang="en-US" sz="3200" dirty="0"/>
              <a:t> </a:t>
            </a:r>
            <a:r>
              <a:rPr lang="en-US" sz="3200" dirty="0" smtClean="0"/>
              <a:t>for full occupancy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Occupancy (Constants for </a:t>
            </a:r>
            <a:r>
              <a:rPr lang="en-US" dirty="0" err="1" smtClean="0"/>
              <a:t>Kepler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Runtime tries to fit as many thread blocks simultaneously as possible on to an SM</a:t>
            </a:r>
          </a:p>
          <a:p>
            <a:pPr lvl="1"/>
            <a:r>
              <a:rPr lang="en-US" dirty="0" smtClean="0"/>
              <a:t>The number of simultaneous thread blocks (B) is ≤ 8</a:t>
            </a:r>
          </a:p>
          <a:p>
            <a:r>
              <a:rPr lang="en-US" dirty="0" smtClean="0"/>
              <a:t>The number of warps per thread block (T) ≤ 32</a:t>
            </a:r>
          </a:p>
          <a:p>
            <a:r>
              <a:rPr lang="en-US" dirty="0" smtClean="0"/>
              <a:t>Each SM has scheduler space for 64 warps (W)</a:t>
            </a:r>
          </a:p>
          <a:p>
            <a:pPr lvl="1"/>
            <a:r>
              <a:rPr lang="en-US" dirty="0"/>
              <a:t>B * T ≤ W</a:t>
            </a:r>
            <a:r>
              <a:rPr lang="en-US" dirty="0" smtClean="0"/>
              <a:t>=64 </a:t>
            </a:r>
          </a:p>
          <a:p>
            <a:r>
              <a:rPr lang="en-US" dirty="0" smtClean="0"/>
              <a:t>The number of threads per warp (V) is 32</a:t>
            </a:r>
          </a:p>
          <a:p>
            <a:r>
              <a:rPr lang="en-US" dirty="0" smtClean="0"/>
              <a:t>B * T * V * Registers per thread ≤ 65536</a:t>
            </a:r>
          </a:p>
          <a:p>
            <a:r>
              <a:rPr lang="en-US" dirty="0" smtClean="0"/>
              <a:t>B * Shared memory (bytes) per block ≤ 49152/16384 </a:t>
            </a:r>
          </a:p>
          <a:p>
            <a:pPr lvl="1"/>
            <a:r>
              <a:rPr lang="en-US" dirty="0" smtClean="0"/>
              <a:t>Depending on Shared memory/L1 cache configuration</a:t>
            </a:r>
          </a:p>
          <a:p>
            <a:r>
              <a:rPr lang="en-US" dirty="0" smtClean="0"/>
              <a:t>Occupancy is reported as B * T / </a:t>
            </a:r>
            <a:r>
              <a:rPr lang="en-US" dirty="0"/>
              <a:t>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7315200"/>
            <a:ext cx="11704320" cy="1788160"/>
          </a:xfrm>
        </p:spPr>
        <p:txBody>
          <a:bodyPr/>
          <a:lstStyle/>
          <a:p>
            <a:r>
              <a:rPr lang="en-US" sz="3600" dirty="0" err="1" smtClean="0"/>
              <a:t>nvvp</a:t>
            </a:r>
            <a:r>
              <a:rPr lang="en-US" sz="3600" dirty="0" smtClean="0"/>
              <a:t> (</a:t>
            </a:r>
            <a:r>
              <a:rPr lang="en-US" sz="3600" dirty="0" err="1" smtClean="0"/>
              <a:t>nvidia</a:t>
            </a:r>
            <a:r>
              <a:rPr lang="en-US" sz="3600" dirty="0" smtClean="0"/>
              <a:t> visual profiler) useful for interactive profiling</a:t>
            </a:r>
            <a:endParaRPr lang="en-US" sz="3600" dirty="0" smtClean="0">
              <a:latin typeface="Consolas"/>
              <a:cs typeface="Consolas"/>
            </a:endParaRPr>
          </a:p>
          <a:p>
            <a:r>
              <a:rPr lang="en-US" sz="3600" dirty="0" smtClean="0">
                <a:latin typeface="Consolas"/>
                <a:cs typeface="Consolas"/>
              </a:rPr>
              <a:t>export CUDA_PROFILE=1</a:t>
            </a:r>
            <a:r>
              <a:rPr lang="en-US" sz="3600" dirty="0" smtClean="0"/>
              <a:t> in shell for simple profiler</a:t>
            </a:r>
          </a:p>
          <a:p>
            <a:pPr lvl="1"/>
            <a:r>
              <a:rPr lang="en-US" sz="3300" dirty="0" smtClean="0"/>
              <a:t>Then examine </a:t>
            </a:r>
            <a:r>
              <a:rPr lang="en-US" sz="3300" dirty="0" err="1" smtClean="0"/>
              <a:t>cuda_profile</a:t>
            </a:r>
            <a:r>
              <a:rPr lang="en-US" sz="3300" dirty="0" smtClean="0"/>
              <a:t>_*.log for kernel times &amp; occupancies</a:t>
            </a:r>
            <a:endParaRPr lang="en-US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209800"/>
            <a:ext cx="9182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SIMD &amp; Control Flow</a:t>
            </a: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Nvidia</a:t>
            </a:r>
            <a:r>
              <a:rPr lang="en-US" dirty="0" smtClean="0"/>
              <a:t> GPU </a:t>
            </a:r>
            <a:r>
              <a:rPr lang="en-US" dirty="0"/>
              <a:t>hardware handles control flow divergence and </a:t>
            </a:r>
            <a:r>
              <a:rPr lang="en-US" dirty="0" err="1"/>
              <a:t>reconvergence</a:t>
            </a:r>
            <a:endParaRPr lang="en-US" dirty="0"/>
          </a:p>
          <a:p>
            <a:pPr marL="799976" lvl="1"/>
            <a:r>
              <a:rPr lang="en-US" dirty="0"/>
              <a:t>Write scalar SIMD code, the hardware schedules the SIMD execution</a:t>
            </a:r>
          </a:p>
          <a:p>
            <a:pPr marL="799976" lvl="1"/>
            <a:r>
              <a:rPr lang="en-US" dirty="0"/>
              <a:t>One caveat: </a:t>
            </a: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__</a:t>
            </a:r>
            <a:r>
              <a:rPr lang="en-US" dirty="0" err="1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syncthreads</a:t>
            </a: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()</a:t>
            </a:r>
            <a:r>
              <a:rPr lang="en-US" dirty="0"/>
              <a:t> can’t appear in a divergent path</a:t>
            </a:r>
          </a:p>
          <a:p>
            <a:pPr marL="1244408" lvl="2"/>
            <a:r>
              <a:rPr lang="en-US" dirty="0"/>
              <a:t>This </a:t>
            </a:r>
            <a:r>
              <a:rPr lang="en-US" dirty="0" smtClean="0"/>
              <a:t>may </a:t>
            </a:r>
            <a:r>
              <a:rPr lang="en-US" dirty="0"/>
              <a:t>cause programs to hang</a:t>
            </a:r>
          </a:p>
          <a:p>
            <a:pPr marL="799976" lvl="1"/>
            <a:r>
              <a:rPr lang="en-US" dirty="0"/>
              <a:t>Good performing code will try to keep the execution convergent within a warp</a:t>
            </a:r>
          </a:p>
          <a:p>
            <a:pPr marL="1244408" lvl="2"/>
            <a:r>
              <a:rPr lang="en-US" dirty="0"/>
              <a:t>Warp divergence only costs because of a finite instruction cache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Memory, Memory,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4201"/>
            <a:ext cx="11704320" cy="1590603"/>
          </a:xfrm>
        </p:spPr>
        <p:txBody>
          <a:bodyPr/>
          <a:lstStyle/>
          <a:p>
            <a:r>
              <a:rPr lang="en-US" dirty="0" smtClean="0"/>
              <a:t>A many core processor </a:t>
            </a:r>
            <a:r>
              <a:rPr lang="en-US" sz="2800" dirty="0" smtClean="0"/>
              <a:t>≡</a:t>
            </a:r>
            <a:r>
              <a:rPr lang="en-US" dirty="0" smtClean="0"/>
              <a:t> A device for turning a compute bound problem into a memory bound problem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Kathy </a:t>
            </a:r>
            <a:r>
              <a:rPr lang="en-US" i="1" dirty="0" err="1" smtClean="0"/>
              <a:t>Yelick</a:t>
            </a:r>
            <a:r>
              <a:rPr lang="en-US" i="1" dirty="0" smtClean="0"/>
              <a:t>, Berkeley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5000" y="7848600"/>
            <a:ext cx="11704320" cy="15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/>
          <a:p>
            <a:pPr marL="623010" indent="-453713" algn="l" defTabSz="91426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Lots of processors, only one socket</a:t>
            </a:r>
          </a:p>
          <a:p>
            <a:pPr marL="623010" indent="-453713" algn="l" defTabSz="91426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Memory concerns dominate performance tuning</a:t>
            </a:r>
          </a:p>
        </p:txBody>
      </p:sp>
      <p:pic>
        <p:nvPicPr>
          <p:cNvPr id="5" name="Picture 4" descr="OnlyOneSocke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4800600"/>
            <a:ext cx="8373978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368799" y="3429001"/>
            <a:ext cx="2286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45001" y="35052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is SIMD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4196"/>
            <a:ext cx="11704320" cy="1362004"/>
          </a:xfrm>
        </p:spPr>
        <p:txBody>
          <a:bodyPr/>
          <a:lstStyle/>
          <a:p>
            <a:r>
              <a:rPr lang="en-US" dirty="0" smtClean="0"/>
              <a:t>Virtually all processors have SIMD memory subsystems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1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0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8400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1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800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2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5200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3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8602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4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2002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5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5402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6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8801" y="3505201"/>
            <a:ext cx="533400" cy="533400"/>
          </a:xfrm>
          <a:prstGeom prst="rect">
            <a:avLst/>
          </a:prstGeom>
          <a:noFill/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7</a:t>
            </a:r>
            <a:endParaRPr lang="en-US" sz="3100" baseline="-250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99625" y="4267204"/>
            <a:ext cx="3581400" cy="838199"/>
            <a:chOff x="3835400" y="5029200"/>
            <a:chExt cx="3581400" cy="838200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5359400" y="4114800"/>
              <a:ext cx="381000" cy="2209800"/>
            </a:xfrm>
            <a:prstGeom prst="rightBrac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35400" y="5334000"/>
              <a:ext cx="3581400" cy="533400"/>
            </a:xfrm>
            <a:prstGeom prst="rect">
              <a:avLst/>
            </a:prstGeom>
            <a:noFill/>
            <a:ln w="412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cache line width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orbel"/>
                <a:cs typeface="Corbe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5001" y="5181603"/>
            <a:ext cx="11704322" cy="2189440"/>
            <a:chOff x="635000" y="5181600"/>
            <a:chExt cx="11704320" cy="2189440"/>
          </a:xfrm>
        </p:grpSpPr>
        <p:sp>
          <p:nvSpPr>
            <p:cNvPr id="19" name="Rounded Rectangle 18"/>
            <p:cNvSpPr/>
            <p:nvPr/>
          </p:nvSpPr>
          <p:spPr>
            <a:xfrm>
              <a:off x="2159000" y="6477000"/>
              <a:ext cx="4419600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8800" y="65532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635000" y="5181600"/>
              <a:ext cx="11704320" cy="136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8023" tIns="130039" rIns="130039" bIns="65020" numCol="1" anchor="t" anchorCtr="0" compatLnSpc="1">
              <a:prstTxWarp prst="textNoShape">
                <a:avLst/>
              </a:prstTxWarp>
            </a:bodyPr>
            <a:lstStyle/>
            <a:p>
              <a:pPr marL="623010" indent="-453713" algn="l" defTabSz="914260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r>
                <a:rPr lang="en-US" sz="3700" dirty="0" smtClean="0">
                  <a:solidFill>
                    <a:schemeClr val="tx1"/>
                  </a:solidFill>
                  <a:effectLst/>
                  <a:latin typeface="Corbel"/>
                  <a:ea typeface="+mn-ea"/>
                  <a:cs typeface="Corbel"/>
                </a:rPr>
                <a:t>This has two effects:</a:t>
              </a:r>
            </a:p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r>
                <a:rPr lang="en-US" sz="3700" dirty="0" smtClean="0">
                  <a:solidFill>
                    <a:schemeClr val="tx1"/>
                  </a:solidFill>
                  <a:effectLst/>
                  <a:latin typeface="Corbel"/>
                  <a:ea typeface="+mn-ea"/>
                  <a:cs typeface="Corbel"/>
                </a:rPr>
                <a:t>Sparse access wastes bandwidth</a:t>
              </a:r>
            </a:p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  <a:p>
              <a:pPr marL="623010" indent="-453713" algn="l" defTabSz="914260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35200" y="65532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352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0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686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1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020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2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354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3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688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4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022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5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356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6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69000" y="65532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7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8199" y="6324600"/>
              <a:ext cx="510350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2 words used, 8 words loaded:</a:t>
              </a:r>
            </a:p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¼  effective bandwidth</a:t>
              </a:r>
              <a:endParaRPr lang="en-US" sz="3100" dirty="0">
                <a:solidFill>
                  <a:srgbClr val="000000"/>
                </a:solidFill>
                <a:effectLst/>
                <a:latin typeface="Corbel"/>
                <a:cs typeface="Corbe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5004" y="7248600"/>
            <a:ext cx="11704319" cy="1788426"/>
            <a:chOff x="635000" y="7248596"/>
            <a:chExt cx="11704320" cy="1788426"/>
          </a:xfrm>
        </p:grpSpPr>
        <p:sp>
          <p:nvSpPr>
            <p:cNvPr id="32" name="Rounded Rectangle 31"/>
            <p:cNvSpPr/>
            <p:nvPr/>
          </p:nvSpPr>
          <p:spPr>
            <a:xfrm>
              <a:off x="2159000" y="8229600"/>
              <a:ext cx="4419600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68600" y="83058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02000" y="83058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35400" y="83058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635000" y="7248596"/>
              <a:ext cx="11704320" cy="136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8023" tIns="130039" rIns="130039" bIns="65020" numCol="1" anchor="t" anchorCtr="0" compatLnSpc="1">
              <a:prstTxWarp prst="textNoShape">
                <a:avLst/>
              </a:prstTxWarp>
            </a:bodyPr>
            <a:lstStyle/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r>
                <a:rPr lang="en-US" sz="3700" dirty="0" smtClean="0">
                  <a:solidFill>
                    <a:schemeClr val="tx1"/>
                  </a:solidFill>
                  <a:effectLst/>
                  <a:latin typeface="Corbel"/>
                  <a:ea typeface="+mn-ea"/>
                  <a:cs typeface="Corbel"/>
                </a:rPr>
                <a:t>Unaligned access wastes bandwidth</a:t>
              </a:r>
            </a:p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  <a:p>
              <a:pPr marL="1080115" lvl="1" indent="-453713" algn="l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  <a:p>
              <a:pPr marL="623010" indent="-453713" algn="l" defTabSz="914260">
                <a:buClr>
                  <a:schemeClr val="accent1"/>
                </a:buClr>
                <a:buSzPct val="80000"/>
                <a:buFont typeface="Wingdings 2" pitchFamily="18" charset="2"/>
                <a:buChar char=""/>
              </a:pPr>
              <a:endParaRPr lang="en-US" sz="3700" dirty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68800" y="8305800"/>
              <a:ext cx="533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352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0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686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1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020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2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354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3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688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4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22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5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56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6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69000" y="8305800"/>
              <a:ext cx="533400" cy="533400"/>
            </a:xfrm>
            <a:prstGeom prst="rect">
              <a:avLst/>
            </a:prstGeom>
            <a:noFill/>
            <a:ln w="412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smtClean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7</a:t>
              </a:r>
              <a:endParaRPr lang="en-US" sz="3100" baseline="-25000" dirty="0"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88201" y="7990582"/>
              <a:ext cx="510583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4 words used, 8 words loaded:</a:t>
              </a:r>
            </a:p>
            <a:p>
              <a:r>
                <a:rPr lang="en-US" sz="3100" dirty="0" smtClean="0">
                  <a:solidFill>
                    <a:srgbClr val="000000"/>
                  </a:solidFill>
                  <a:effectLst/>
                  <a:latin typeface="Corbel"/>
                  <a:cs typeface="Corbel"/>
                </a:rPr>
                <a:t>½ effective bandwidth</a:t>
              </a:r>
              <a:endParaRPr lang="en-US" sz="3100" dirty="0">
                <a:solidFill>
                  <a:srgbClr val="000000"/>
                </a:solidFill>
                <a:effectLst/>
                <a:latin typeface="Corbel"/>
                <a:cs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and CPUs both perform memory transactions at a larger granularity than the program requests (“cache line”)</a:t>
            </a:r>
          </a:p>
          <a:p>
            <a:r>
              <a:rPr lang="en-US" dirty="0" smtClean="0"/>
              <a:t>GPUs have a “</a:t>
            </a:r>
            <a:r>
              <a:rPr lang="en-US" dirty="0" err="1" smtClean="0"/>
              <a:t>coalescer</a:t>
            </a:r>
            <a:r>
              <a:rPr lang="en-US" dirty="0" smtClean="0"/>
              <a:t>”, which examines memory requests dynamically from different SIMD lanes and coalesces them </a:t>
            </a:r>
          </a:p>
          <a:p>
            <a:r>
              <a:rPr lang="en-US" dirty="0" smtClean="0"/>
              <a:t>To use bandwidth effectively, when threads load, they should:</a:t>
            </a:r>
          </a:p>
          <a:p>
            <a:pPr lvl="1"/>
            <a:r>
              <a:rPr lang="en-US" dirty="0" smtClean="0"/>
              <a:t>Present a set of unit </a:t>
            </a:r>
            <a:r>
              <a:rPr lang="en-US" dirty="0" err="1" smtClean="0"/>
              <a:t>strided</a:t>
            </a:r>
            <a:r>
              <a:rPr lang="en-US" dirty="0" smtClean="0"/>
              <a:t> loads (dense accesses)</a:t>
            </a:r>
          </a:p>
          <a:p>
            <a:pPr lvl="1"/>
            <a:r>
              <a:rPr lang="en-US" dirty="0" smtClean="0"/>
              <a:t>Keep sets of loads aligned to vector boundaries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4003043"/>
            <a:ext cx="11704320" cy="3388361"/>
          </a:xfrm>
        </p:spPr>
        <p:txBody>
          <a:bodyPr/>
          <a:lstStyle/>
          <a:p>
            <a:r>
              <a:rPr lang="en-US" dirty="0" smtClean="0"/>
              <a:t>Multidimensional arrays are usually stored as monolithic vectors in memory</a:t>
            </a:r>
          </a:p>
          <a:p>
            <a:r>
              <a:rPr lang="en-US" dirty="0" smtClean="0"/>
              <a:t>Care should be taken to assure aligned memory accesses for the necessary access pattern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6201" y="236220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9600" y="236220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83000" y="2362202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6201" y="2895601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49600" y="2895601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3000" y="2895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16201" y="34290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9600" y="34290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83000" y="34290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8000" y="28956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21400" y="2895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54800" y="28956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88202" y="2895601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21602" y="2895601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55002" y="2895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88401" y="2895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21801" y="28956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55200" y="28956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21202" y="2971804"/>
            <a:ext cx="762000" cy="38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83401" y="3505204"/>
            <a:ext cx="2157562" cy="584777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(row major)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2801" y="662940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16201" y="662940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49600" y="6629402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82801" y="7162801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16201" y="7162801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49600" y="71628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82801" y="76962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16201" y="76962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49600" y="76962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88000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21400" y="71628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54800" y="71628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21602" y="7162801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55002" y="7162801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788401" y="71628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855200" y="71628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88600" y="71628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922000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4521202" y="7239004"/>
            <a:ext cx="762000" cy="38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83000" y="662940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83000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83000" y="76962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88202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21801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455402" y="71628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014794" y="7403023"/>
            <a:ext cx="1447799" cy="158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9132095" y="7428710"/>
            <a:ext cx="1447799" cy="158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1249395" y="7454395"/>
            <a:ext cx="1447799" cy="158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998494" y="2932909"/>
            <a:ext cx="1447799" cy="158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9132095" y="3009108"/>
            <a:ext cx="1447799" cy="158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074401" y="2819400"/>
            <a:ext cx="617226" cy="707886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effectLst/>
                <a:latin typeface="Wingdings" charset="2"/>
                <a:cs typeface="Wingdings" charset="2"/>
              </a:rPr>
              <a:t>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75974" y="8077199"/>
            <a:ext cx="617226" cy="707886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effectLst/>
                <a:latin typeface="Wingdings" charset="2"/>
                <a:cs typeface="Wingdings" charset="2"/>
              </a:rPr>
              <a:t>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Heterogeneity?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50240" y="2133600"/>
            <a:ext cx="11704320" cy="6969760"/>
          </a:xfrm>
        </p:spPr>
        <p:txBody>
          <a:bodyPr/>
          <a:lstStyle/>
          <a:p>
            <a:r>
              <a:rPr lang="en-US" dirty="0"/>
              <a:t>Different goals produce different designs</a:t>
            </a:r>
          </a:p>
          <a:p>
            <a:pPr lvl="1"/>
            <a:r>
              <a:rPr lang="en-US" dirty="0" smtClean="0"/>
              <a:t>Throughput cores: assume </a:t>
            </a:r>
            <a:r>
              <a:rPr lang="en-US" dirty="0"/>
              <a:t>work load is highly parallel</a:t>
            </a:r>
          </a:p>
          <a:p>
            <a:pPr lvl="1"/>
            <a:r>
              <a:rPr lang="en-US" dirty="0" smtClean="0"/>
              <a:t>Latency cores:</a:t>
            </a:r>
            <a:r>
              <a:rPr lang="en-US" dirty="0"/>
              <a:t> </a:t>
            </a:r>
            <a:r>
              <a:rPr lang="en-US" dirty="0" smtClean="0"/>
              <a:t>assume workload is mostly sequential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Latency goal: </a:t>
            </a:r>
            <a:r>
              <a:rPr lang="en-US" dirty="0">
                <a:solidFill>
                  <a:schemeClr val="accent5"/>
                </a:solidFill>
              </a:rPr>
              <a:t>minimize latency</a:t>
            </a:r>
            <a:r>
              <a:rPr lang="en-US" dirty="0"/>
              <a:t> experienced by 1 thread</a:t>
            </a:r>
          </a:p>
          <a:p>
            <a:pPr lvl="1"/>
            <a:r>
              <a:rPr lang="en-US" dirty="0"/>
              <a:t>lots of big on-chip caches</a:t>
            </a:r>
          </a:p>
          <a:p>
            <a:pPr lvl="1"/>
            <a:r>
              <a:rPr lang="en-US" dirty="0"/>
              <a:t>extremely sophisticated control</a:t>
            </a:r>
          </a:p>
          <a:p>
            <a:pPr lvl="1"/>
            <a:endParaRPr lang="en-US" dirty="0"/>
          </a:p>
          <a:p>
            <a:r>
              <a:rPr lang="en-US" dirty="0" smtClean="0"/>
              <a:t>Throughput goal: </a:t>
            </a:r>
            <a:r>
              <a:rPr lang="en-US" dirty="0">
                <a:solidFill>
                  <a:srgbClr val="C64847"/>
                </a:solidFill>
              </a:rPr>
              <a:t>maximize throughput </a:t>
            </a:r>
            <a:r>
              <a:rPr lang="en-US" dirty="0"/>
              <a:t>of all threads</a:t>
            </a:r>
          </a:p>
          <a:p>
            <a:pPr lvl="1"/>
            <a:r>
              <a:rPr lang="en-US" dirty="0"/>
              <a:t>lots of big ALUs</a:t>
            </a:r>
          </a:p>
          <a:p>
            <a:pPr lvl="1"/>
            <a:r>
              <a:rPr lang="en-US" dirty="0"/>
              <a:t>multithreading can hide latency … so skip the big caches</a:t>
            </a:r>
          </a:p>
          <a:p>
            <a:pPr lvl="1"/>
            <a:r>
              <a:rPr lang="en-US" dirty="0"/>
              <a:t>simpler control, cost amortized over ALUs via </a:t>
            </a:r>
            <a:r>
              <a:rPr lang="en-US" dirty="0" smtClean="0"/>
              <a:t>SIMD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</a:t>
            </a:r>
            <a:r>
              <a:rPr lang="en-US" dirty="0" smtClean="0"/>
              <a:t>, </a:t>
            </a:r>
            <a:r>
              <a:rPr lang="en-US" dirty="0" err="1" smtClean="0"/>
              <a:t>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4196"/>
            <a:ext cx="11704320" cy="1438204"/>
          </a:xfrm>
        </p:spPr>
        <p:txBody>
          <a:bodyPr/>
          <a:lstStyle/>
          <a:p>
            <a:r>
              <a:rPr lang="en-US" dirty="0" smtClean="0"/>
              <a:t>Different data access patterns may also require transposing data structures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1601" y="4419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5001" y="4419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88400" y="4419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21601" y="49530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55001" y="49530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88400" y="49530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21601" y="5486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55001" y="5486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88400" y="5486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21800" y="44196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21800" y="49530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21800" y="5486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21000" y="4191001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4400" y="4191001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87799" y="4191001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21000" y="47244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4400" y="47244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87799" y="4724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21000" y="5257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54400" y="52578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87799" y="5257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1000" y="57912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54400" y="5791200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87800" y="57912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11400" y="6629400"/>
            <a:ext cx="2828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Array of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Structs</a:t>
            </a:r>
            <a:endParaRPr lang="en-US" sz="3200" dirty="0" smtClean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0600" y="6629400"/>
            <a:ext cx="3374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Structure of Arrays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5054600" y="4876800"/>
            <a:ext cx="2209800" cy="609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69000" y="44958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T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87400" y="7239000"/>
            <a:ext cx="11704320" cy="143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/>
          <a:p>
            <a:pPr marL="623010" marR="0" lvl="0" indent="-453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The cost of a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transpose on the data structure is often much less than the cost of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uncoalesced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rbel"/>
                <a:ea typeface="+mn-ea"/>
                <a:cs typeface="Corbel"/>
              </a:rPr>
              <a:t> memory accesses</a:t>
            </a:r>
          </a:p>
          <a:p>
            <a:pPr marL="623010" marR="0" lvl="0" indent="-453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Use shared memory to handle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block transposes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37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0512213" cy="831681"/>
          </a:xfrm>
        </p:spPr>
        <p:txBody>
          <a:bodyPr/>
          <a:lstStyle/>
          <a:p>
            <a:r>
              <a:rPr lang="en-US" dirty="0" smtClean="0"/>
              <a:t>Efficiency </a:t>
            </a:r>
            <a:r>
              <a:rPr lang="en-US" dirty="0" err="1" smtClean="0"/>
              <a:t>vs</a:t>
            </a:r>
            <a:r>
              <a:rPr lang="en-US" dirty="0" smtClean="0"/>
              <a:t>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704320" cy="1300480"/>
          </a:xfrm>
        </p:spPr>
        <p:txBody>
          <a:bodyPr/>
          <a:lstStyle/>
          <a:p>
            <a:r>
              <a:rPr lang="en-US" dirty="0" smtClean="0"/>
              <a:t>Productivity is often in tension with efficiency</a:t>
            </a:r>
          </a:p>
          <a:p>
            <a:pPr lvl="1"/>
            <a:r>
              <a:rPr lang="en-US" dirty="0" smtClean="0"/>
              <a:t>This is often called the “abstraction tax”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12746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812746" lvl="1" indent="0">
              <a:buNone/>
            </a:pPr>
            <a:endParaRPr lang="en-US" dirty="0" smtClean="0"/>
          </a:p>
          <a:p>
            <a:pPr marL="812746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44747" y="5308516"/>
            <a:ext cx="1788160" cy="1814652"/>
            <a:chOff x="0" y="0"/>
            <a:chExt cx="1080" cy="109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l="12312" t="13300" r="67554" b="26108"/>
            <a:stretch>
              <a:fillRect/>
            </a:stretch>
          </p:blipFill>
          <p:spPr bwMode="auto">
            <a:xfrm>
              <a:off x="56" y="56"/>
              <a:ext cx="968" cy="9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080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251202" y="4985173"/>
            <a:ext cx="1225792" cy="205731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12500" b="1" dirty="0">
                <a:effectLst/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4985173" y="5850382"/>
            <a:ext cx="2817707" cy="650240"/>
          </a:xfrm>
          <a:prstGeom prst="left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2"/>
              </a:gs>
              <a:gs pos="36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endParaRPr lang="en-US" sz="2600">
              <a:solidFill>
                <a:srgbClr val="B9E700"/>
              </a:solidFill>
              <a:effectLst/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496" y="5758265"/>
            <a:ext cx="2561449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effectLst/>
                <a:latin typeface="Arial"/>
                <a:ea typeface="+mn-ea"/>
                <a:cs typeface="Arial"/>
              </a:rPr>
              <a:t>Low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653" y="7314253"/>
            <a:ext cx="1462680" cy="831681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600" b="1" dirty="0">
                <a:solidFill>
                  <a:srgbClr val="B9E700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Arial"/>
              </a:rPr>
              <a:t>Fast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0592" y="4551682"/>
            <a:ext cx="3505042" cy="531419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2600" b="1" dirty="0">
                <a:solidFill>
                  <a:srgbClr val="33CCCC">
                    <a:lumMod val="40000"/>
                    <a:lumOff val="60000"/>
                  </a:srgbClr>
                </a:solidFill>
                <a:effectLst/>
                <a:latin typeface="Arial"/>
                <a:ea typeface="+mn-ea"/>
                <a:cs typeface="Arial"/>
              </a:rPr>
              <a:t>Efficiency Language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242" y="7261014"/>
            <a:ext cx="2838355" cy="531419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2600" b="1" dirty="0">
                <a:solidFill>
                  <a:srgbClr val="FF9933">
                    <a:lumMod val="40000"/>
                    <a:lumOff val="60000"/>
                  </a:srgbClr>
                </a:solidFill>
                <a:effectLst/>
                <a:latin typeface="Arial"/>
                <a:ea typeface="+mn-ea"/>
                <a:cs typeface="Arial"/>
              </a:rPr>
              <a:t>Less Productive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6852" y="5758265"/>
            <a:ext cx="2674906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effectLst/>
                <a:latin typeface="Arial"/>
                <a:ea typeface="+mn-ea"/>
                <a:cs typeface="Arial"/>
              </a:rPr>
              <a:t>High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9481" y="7314253"/>
            <a:ext cx="1630532" cy="831681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600" b="1" dirty="0">
                <a:solidFill>
                  <a:srgbClr val="FF9933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Arial"/>
              </a:rPr>
              <a:t>Slow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2882" y="4551682"/>
            <a:ext cx="3856701" cy="531419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2600" b="1" dirty="0">
                <a:solidFill>
                  <a:srgbClr val="33CCCC">
                    <a:lumMod val="40000"/>
                    <a:lumOff val="60000"/>
                  </a:srgbClr>
                </a:solidFill>
                <a:effectLst/>
                <a:latin typeface="Arial"/>
                <a:ea typeface="+mn-ea"/>
                <a:cs typeface="Arial"/>
              </a:rPr>
              <a:t>Productivity Language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0618" y="7261014"/>
            <a:ext cx="2874987" cy="531419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2600" b="1" dirty="0">
                <a:solidFill>
                  <a:srgbClr val="B9E700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Arial"/>
              </a:rPr>
              <a:t>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2276285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r>
              <a:rPr lang="en-US" i="1" dirty="0" smtClean="0"/>
              <a:t>and</a:t>
            </a:r>
            <a:r>
              <a:rPr lang="en-US" dirty="0" smtClean="0"/>
              <a:t>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programming also gives us a “concrete tax”</a:t>
            </a:r>
            <a:endParaRPr lang="en-US" dirty="0"/>
          </a:p>
          <a:p>
            <a:pPr lvl="1"/>
            <a:r>
              <a:rPr lang="en-US" dirty="0"/>
              <a:t>How many of you have tried to write </a:t>
            </a:r>
            <a:r>
              <a:rPr lang="en-US" dirty="0" smtClean="0"/>
              <a:t>… </a:t>
            </a:r>
            <a:r>
              <a:rPr lang="en-US" dirty="0"/>
              <a:t>which is faster than a vendor supplied </a:t>
            </a:r>
            <a:r>
              <a:rPr lang="en-US" dirty="0" smtClean="0"/>
              <a:t>library?</a:t>
            </a:r>
            <a:endParaRPr lang="en-US" dirty="0"/>
          </a:p>
          <a:p>
            <a:pPr marL="812746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Divergent Parallel Architectures means performance portability is increasingly elusive</a:t>
            </a:r>
          </a:p>
          <a:p>
            <a:r>
              <a:rPr lang="en-US" dirty="0" smtClean="0"/>
              <a:t>Low-level programming models tie you to a particular piece of hardware</a:t>
            </a:r>
          </a:p>
          <a:p>
            <a:r>
              <a:rPr lang="en-US" dirty="0" smtClean="0"/>
              <a:t>And if you’re like me, often make your code slow</a:t>
            </a:r>
          </a:p>
          <a:p>
            <a:pPr lvl="1"/>
            <a:r>
              <a:rPr lang="en-US" dirty="0" smtClean="0"/>
              <a:t>My SGEMM isn’t as good as NVIDIA’s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0574" y="4044706"/>
            <a:ext cx="1198470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solidFill>
                  <a:srgbClr val="33CCCC">
                    <a:lumMod val="75000"/>
                  </a:srgbClr>
                </a:solidFill>
                <a:effectLst/>
                <a:latin typeface="Arial"/>
                <a:ea typeface="+mn-ea"/>
                <a:cs typeface="Arial"/>
              </a:rPr>
              <a:t>FFT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345" y="4368286"/>
            <a:ext cx="2191903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solidFill>
                  <a:srgbClr val="B9E700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Arial"/>
              </a:rPr>
              <a:t>SGEMM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3883" y="4009813"/>
            <a:ext cx="1283998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solidFill>
                  <a:srgbClr val="FF9933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Arial"/>
              </a:rPr>
              <a:t>Sort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9233" y="4382255"/>
            <a:ext cx="1483234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effectLst/>
                <a:latin typeface="Arial"/>
                <a:ea typeface="+mn-ea"/>
                <a:cs typeface="Arial"/>
              </a:rPr>
              <a:t>Scan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3695" y="4016229"/>
            <a:ext cx="2107372" cy="744135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4000" b="1" dirty="0">
                <a:solidFill>
                  <a:srgbClr val="3366FF"/>
                </a:solidFill>
                <a:effectLst/>
                <a:latin typeface="Arial"/>
                <a:ea typeface="+mn-ea"/>
                <a:cs typeface="Arial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420625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0512213" cy="744135"/>
          </a:xfrm>
        </p:spPr>
        <p:txBody>
          <a:bodyPr/>
          <a:lstStyle/>
          <a:p>
            <a:r>
              <a:rPr lang="en-US" sz="4000" dirty="0"/>
              <a:t>The Concrete Tax: A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69" y="4334933"/>
            <a:ext cx="11699804" cy="3427433"/>
          </a:xfrm>
        </p:spPr>
        <p:txBody>
          <a:bodyPr/>
          <a:lstStyle/>
          <a:p>
            <a:r>
              <a:rPr lang="en-US" b="0" dirty="0" smtClean="0"/>
              <a:t>OpenCL experiment on CPU and GPU</a:t>
            </a:r>
          </a:p>
          <a:p>
            <a:r>
              <a:rPr lang="en-US" dirty="0" smtClean="0"/>
              <a:t>Two optimized reductions, one for CPU, one for GPU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Running </a:t>
            </a:r>
            <a:r>
              <a:rPr lang="en-US" dirty="0" smtClean="0"/>
              <a:t>GPU code on </a:t>
            </a:r>
            <a:r>
              <a:rPr lang="en-US" dirty="0"/>
              <a:t>CPU: </a:t>
            </a:r>
            <a:endParaRPr lang="en-US" dirty="0" smtClean="0"/>
          </a:p>
          <a:p>
            <a:pPr lvl="1"/>
            <a:r>
              <a:rPr lang="en-US" sz="2600" dirty="0"/>
              <a:t>40X performance loss compared to CPU optimized code</a:t>
            </a:r>
          </a:p>
          <a:p>
            <a:r>
              <a:rPr lang="en-US" b="0" dirty="0" smtClean="0"/>
              <a:t>Running CPU on GPU: </a:t>
            </a:r>
          </a:p>
          <a:p>
            <a:pPr lvl="1"/>
            <a:r>
              <a:rPr lang="en-US" sz="2600" dirty="0"/>
              <a:t>~100X performance loss compared to GPU optimized code</a:t>
            </a:r>
          </a:p>
          <a:p>
            <a:r>
              <a:rPr lang="en-US" dirty="0" smtClean="0"/>
              <a:t>Concrete code led to overspecialization</a:t>
            </a:r>
            <a:endParaRPr lang="en-US" b="0" dirty="0" smtClean="0"/>
          </a:p>
        </p:txBody>
      </p:sp>
      <p:grpSp>
        <p:nvGrpSpPr>
          <p:cNvPr id="305" name="Group 304"/>
          <p:cNvGrpSpPr/>
          <p:nvPr/>
        </p:nvGrpSpPr>
        <p:grpSpPr>
          <a:xfrm>
            <a:off x="1820171" y="1635760"/>
            <a:ext cx="3429001" cy="2590800"/>
            <a:chOff x="1370118" y="2089342"/>
            <a:chExt cx="2411016" cy="1821656"/>
          </a:xfrm>
        </p:grpSpPr>
        <p:sp>
          <p:nvSpPr>
            <p:cNvPr id="13" name="Oval 12"/>
            <p:cNvSpPr/>
            <p:nvPr/>
          </p:nvSpPr>
          <p:spPr>
            <a:xfrm>
              <a:off x="1370118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91586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3054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34524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55993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77461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98930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620400" y="289301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530852" y="316090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173789" y="316090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16728" y="316090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459664" y="316090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852321" y="3428795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38196" y="3428795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495258" y="375026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28" name="Straight Connector 27"/>
            <p:cNvCxnSpPr>
              <a:stCxn id="13" idx="4"/>
              <a:endCxn id="21" idx="1"/>
            </p:cNvCxnSpPr>
            <p:nvPr/>
          </p:nvCxnSpPr>
          <p:spPr>
            <a:xfrm rot="16200000" flipH="1">
              <a:off x="1437090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4"/>
              <a:endCxn id="21" idx="7"/>
            </p:cNvCxnSpPr>
            <p:nvPr/>
          </p:nvCxnSpPr>
          <p:spPr>
            <a:xfrm rot="5400000">
              <a:off x="1654652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5" idx="4"/>
              <a:endCxn id="22" idx="1"/>
            </p:cNvCxnSpPr>
            <p:nvPr/>
          </p:nvCxnSpPr>
          <p:spPr>
            <a:xfrm rot="16200000" flipH="1">
              <a:off x="2080028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4"/>
              <a:endCxn id="22" idx="7"/>
            </p:cNvCxnSpPr>
            <p:nvPr/>
          </p:nvCxnSpPr>
          <p:spPr>
            <a:xfrm rot="5400000">
              <a:off x="2297590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4"/>
              <a:endCxn id="23" idx="1"/>
            </p:cNvCxnSpPr>
            <p:nvPr/>
          </p:nvCxnSpPr>
          <p:spPr>
            <a:xfrm rot="16200000" flipH="1">
              <a:off x="2722965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4"/>
              <a:endCxn id="23" idx="7"/>
            </p:cNvCxnSpPr>
            <p:nvPr/>
          </p:nvCxnSpPr>
          <p:spPr>
            <a:xfrm rot="5400000">
              <a:off x="2940528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4"/>
              <a:endCxn id="24" idx="1"/>
            </p:cNvCxnSpPr>
            <p:nvPr/>
          </p:nvCxnSpPr>
          <p:spPr>
            <a:xfrm rot="16200000" flipH="1">
              <a:off x="3365902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0" idx="4"/>
              <a:endCxn id="24" idx="7"/>
            </p:cNvCxnSpPr>
            <p:nvPr/>
          </p:nvCxnSpPr>
          <p:spPr>
            <a:xfrm rot="5400000">
              <a:off x="3583465" y="3067143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4"/>
              <a:endCxn id="25" idx="1"/>
            </p:cNvCxnSpPr>
            <p:nvPr/>
          </p:nvCxnSpPr>
          <p:spPr>
            <a:xfrm rot="16200000" flipH="1">
              <a:off x="1678191" y="3254666"/>
              <a:ext cx="130696" cy="264641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2" idx="4"/>
              <a:endCxn id="25" idx="7"/>
            </p:cNvCxnSpPr>
            <p:nvPr/>
          </p:nvCxnSpPr>
          <p:spPr>
            <a:xfrm rot="5400000">
              <a:off x="2056489" y="3254666"/>
              <a:ext cx="130696" cy="264641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4"/>
              <a:endCxn id="26" idx="1"/>
            </p:cNvCxnSpPr>
            <p:nvPr/>
          </p:nvCxnSpPr>
          <p:spPr>
            <a:xfrm rot="16200000" flipH="1">
              <a:off x="2964067" y="3254666"/>
              <a:ext cx="130696" cy="264641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4" idx="4"/>
              <a:endCxn id="26" idx="7"/>
            </p:cNvCxnSpPr>
            <p:nvPr/>
          </p:nvCxnSpPr>
          <p:spPr>
            <a:xfrm rot="5400000">
              <a:off x="3342363" y="3254666"/>
              <a:ext cx="130696" cy="264641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5" idx="4"/>
              <a:endCxn id="27" idx="1"/>
            </p:cNvCxnSpPr>
            <p:nvPr/>
          </p:nvCxnSpPr>
          <p:spPr>
            <a:xfrm rot="16200000" flipH="1">
              <a:off x="2133607" y="3388612"/>
              <a:ext cx="184273" cy="586109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6" idx="4"/>
              <a:endCxn id="27" idx="7"/>
            </p:cNvCxnSpPr>
            <p:nvPr/>
          </p:nvCxnSpPr>
          <p:spPr>
            <a:xfrm rot="5400000">
              <a:off x="2833372" y="3388612"/>
              <a:ext cx="184273" cy="586109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1370118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70118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370118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42" idx="4"/>
              <a:endCxn id="13" idx="0"/>
            </p:cNvCxnSpPr>
            <p:nvPr/>
          </p:nvCxnSpPr>
          <p:spPr>
            <a:xfrm rot="5400000">
              <a:off x="1396907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3" idx="4"/>
              <a:endCxn id="42" idx="0"/>
            </p:cNvCxnSpPr>
            <p:nvPr/>
          </p:nvCxnSpPr>
          <p:spPr>
            <a:xfrm rot="5400000">
              <a:off x="1396907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4"/>
              <a:endCxn id="43" idx="0"/>
            </p:cNvCxnSpPr>
            <p:nvPr/>
          </p:nvCxnSpPr>
          <p:spPr>
            <a:xfrm rot="5400000">
              <a:off x="1396907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691586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691586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691586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51" name="Straight Connector 50"/>
            <p:cNvCxnSpPr>
              <a:stCxn id="48" idx="4"/>
            </p:cNvCxnSpPr>
            <p:nvPr/>
          </p:nvCxnSpPr>
          <p:spPr>
            <a:xfrm rot="5400000">
              <a:off x="1718375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4"/>
              <a:endCxn id="48" idx="0"/>
            </p:cNvCxnSpPr>
            <p:nvPr/>
          </p:nvCxnSpPr>
          <p:spPr>
            <a:xfrm rot="5400000">
              <a:off x="1718375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4"/>
              <a:endCxn id="49" idx="0"/>
            </p:cNvCxnSpPr>
            <p:nvPr/>
          </p:nvCxnSpPr>
          <p:spPr>
            <a:xfrm rot="5400000">
              <a:off x="1718375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013054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013054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13054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57" name="Straight Connector 56"/>
            <p:cNvCxnSpPr>
              <a:stCxn id="54" idx="4"/>
            </p:cNvCxnSpPr>
            <p:nvPr/>
          </p:nvCxnSpPr>
          <p:spPr>
            <a:xfrm rot="5400000">
              <a:off x="2039843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4"/>
              <a:endCxn id="54" idx="0"/>
            </p:cNvCxnSpPr>
            <p:nvPr/>
          </p:nvCxnSpPr>
          <p:spPr>
            <a:xfrm rot="5400000">
              <a:off x="2039843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4"/>
              <a:endCxn id="55" idx="0"/>
            </p:cNvCxnSpPr>
            <p:nvPr/>
          </p:nvCxnSpPr>
          <p:spPr>
            <a:xfrm rot="5400000">
              <a:off x="2039843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334524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334524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334524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63" name="Straight Connector 62"/>
            <p:cNvCxnSpPr>
              <a:stCxn id="60" idx="4"/>
            </p:cNvCxnSpPr>
            <p:nvPr/>
          </p:nvCxnSpPr>
          <p:spPr>
            <a:xfrm rot="5400000">
              <a:off x="2361313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4"/>
              <a:endCxn id="60" idx="0"/>
            </p:cNvCxnSpPr>
            <p:nvPr/>
          </p:nvCxnSpPr>
          <p:spPr>
            <a:xfrm rot="5400000">
              <a:off x="2361313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4"/>
              <a:endCxn id="61" idx="0"/>
            </p:cNvCxnSpPr>
            <p:nvPr/>
          </p:nvCxnSpPr>
          <p:spPr>
            <a:xfrm rot="5400000">
              <a:off x="2361313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2655993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655993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655993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69" name="Straight Connector 68"/>
            <p:cNvCxnSpPr>
              <a:stCxn id="66" idx="4"/>
            </p:cNvCxnSpPr>
            <p:nvPr/>
          </p:nvCxnSpPr>
          <p:spPr>
            <a:xfrm rot="5400000">
              <a:off x="2682782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4"/>
              <a:endCxn id="66" idx="0"/>
            </p:cNvCxnSpPr>
            <p:nvPr/>
          </p:nvCxnSpPr>
          <p:spPr>
            <a:xfrm rot="5400000">
              <a:off x="2682782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4"/>
              <a:endCxn id="67" idx="0"/>
            </p:cNvCxnSpPr>
            <p:nvPr/>
          </p:nvCxnSpPr>
          <p:spPr>
            <a:xfrm rot="5400000">
              <a:off x="2682782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977461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977461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977461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75" name="Straight Connector 74"/>
            <p:cNvCxnSpPr>
              <a:stCxn id="72" idx="4"/>
            </p:cNvCxnSpPr>
            <p:nvPr/>
          </p:nvCxnSpPr>
          <p:spPr>
            <a:xfrm rot="5400000">
              <a:off x="3004250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4"/>
              <a:endCxn id="72" idx="0"/>
            </p:cNvCxnSpPr>
            <p:nvPr/>
          </p:nvCxnSpPr>
          <p:spPr>
            <a:xfrm rot="5400000">
              <a:off x="3004250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4" idx="4"/>
              <a:endCxn id="73" idx="0"/>
            </p:cNvCxnSpPr>
            <p:nvPr/>
          </p:nvCxnSpPr>
          <p:spPr>
            <a:xfrm rot="5400000">
              <a:off x="3004250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298930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298930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298930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81" name="Straight Connector 80"/>
            <p:cNvCxnSpPr>
              <a:stCxn id="78" idx="4"/>
            </p:cNvCxnSpPr>
            <p:nvPr/>
          </p:nvCxnSpPr>
          <p:spPr>
            <a:xfrm rot="5400000">
              <a:off x="3325719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4"/>
              <a:endCxn id="78" idx="0"/>
            </p:cNvCxnSpPr>
            <p:nvPr/>
          </p:nvCxnSpPr>
          <p:spPr>
            <a:xfrm rot="5400000">
              <a:off x="3325719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4"/>
              <a:endCxn id="79" idx="0"/>
            </p:cNvCxnSpPr>
            <p:nvPr/>
          </p:nvCxnSpPr>
          <p:spPr>
            <a:xfrm rot="5400000">
              <a:off x="3325719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3620400" y="262512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620400" y="235723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620400" y="208934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3647189" y="28394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5" idx="4"/>
              <a:endCxn id="84" idx="0"/>
            </p:cNvCxnSpPr>
            <p:nvPr/>
          </p:nvCxnSpPr>
          <p:spPr>
            <a:xfrm rot="5400000">
              <a:off x="3647189" y="257154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4"/>
              <a:endCxn id="85" idx="0"/>
            </p:cNvCxnSpPr>
            <p:nvPr/>
          </p:nvCxnSpPr>
          <p:spPr>
            <a:xfrm rot="5400000">
              <a:off x="3647189" y="230365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oup 337"/>
          <p:cNvGrpSpPr/>
          <p:nvPr/>
        </p:nvGrpSpPr>
        <p:grpSpPr>
          <a:xfrm>
            <a:off x="11659606" y="1769360"/>
            <a:ext cx="688183" cy="6321442"/>
            <a:chOff x="6747218" y="1151521"/>
            <a:chExt cx="483879" cy="4444764"/>
          </a:xfrm>
        </p:grpSpPr>
        <p:sp>
          <p:nvSpPr>
            <p:cNvPr id="149" name="Oval 148"/>
            <p:cNvSpPr/>
            <p:nvPr/>
          </p:nvSpPr>
          <p:spPr>
            <a:xfrm>
              <a:off x="6747218" y="5167661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068686" y="5167661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907952" y="5435551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164" name="Straight Connector 163"/>
            <p:cNvCxnSpPr>
              <a:stCxn id="149" idx="4"/>
              <a:endCxn id="157" idx="1"/>
            </p:cNvCxnSpPr>
            <p:nvPr/>
          </p:nvCxnSpPr>
          <p:spPr>
            <a:xfrm rot="16200000" flipH="1">
              <a:off x="6814190" y="5341790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0" idx="4"/>
              <a:endCxn id="157" idx="7"/>
            </p:cNvCxnSpPr>
            <p:nvPr/>
          </p:nvCxnSpPr>
          <p:spPr>
            <a:xfrm rot="5400000">
              <a:off x="7031752" y="5341790"/>
              <a:ext cx="130696" cy="103906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6747218" y="489977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6747218" y="463188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6747218" y="436398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181" name="Straight Connector 180"/>
            <p:cNvCxnSpPr>
              <a:stCxn id="178" idx="4"/>
              <a:endCxn id="149" idx="0"/>
            </p:cNvCxnSpPr>
            <p:nvPr/>
          </p:nvCxnSpPr>
          <p:spPr>
            <a:xfrm rot="5400000">
              <a:off x="6774007" y="511408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79" idx="4"/>
              <a:endCxn id="178" idx="0"/>
            </p:cNvCxnSpPr>
            <p:nvPr/>
          </p:nvCxnSpPr>
          <p:spPr>
            <a:xfrm rot="5400000">
              <a:off x="6774007" y="484619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0" idx="4"/>
              <a:endCxn id="179" idx="0"/>
            </p:cNvCxnSpPr>
            <p:nvPr/>
          </p:nvCxnSpPr>
          <p:spPr>
            <a:xfrm rot="5400000">
              <a:off x="6774007" y="457830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7068686" y="489977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068686" y="463188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7068686" y="436398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187" name="Straight Connector 186"/>
            <p:cNvCxnSpPr>
              <a:stCxn id="184" idx="4"/>
            </p:cNvCxnSpPr>
            <p:nvPr/>
          </p:nvCxnSpPr>
          <p:spPr>
            <a:xfrm rot="5400000">
              <a:off x="7095475" y="511408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5" idx="4"/>
              <a:endCxn id="184" idx="0"/>
            </p:cNvCxnSpPr>
            <p:nvPr/>
          </p:nvCxnSpPr>
          <p:spPr>
            <a:xfrm rot="5400000">
              <a:off x="7095475" y="484619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6" idx="4"/>
              <a:endCxn id="185" idx="0"/>
            </p:cNvCxnSpPr>
            <p:nvPr/>
          </p:nvCxnSpPr>
          <p:spPr>
            <a:xfrm rot="5400000">
              <a:off x="7095475" y="457830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6747777" y="409239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6747777" y="382450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6747777" y="355661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89" name="Oval 288"/>
            <p:cNvSpPr/>
            <p:nvPr/>
          </p:nvSpPr>
          <p:spPr>
            <a:xfrm>
              <a:off x="6747777" y="328872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290" name="Straight Connector 289"/>
            <p:cNvCxnSpPr>
              <a:stCxn id="287" idx="4"/>
              <a:endCxn id="286" idx="0"/>
            </p:cNvCxnSpPr>
            <p:nvPr/>
          </p:nvCxnSpPr>
          <p:spPr>
            <a:xfrm rot="5400000">
              <a:off x="6774566" y="403881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8" idx="4"/>
              <a:endCxn id="287" idx="0"/>
            </p:cNvCxnSpPr>
            <p:nvPr/>
          </p:nvCxnSpPr>
          <p:spPr>
            <a:xfrm rot="5400000">
              <a:off x="6774566" y="377092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89" idx="4"/>
              <a:endCxn id="288" idx="0"/>
            </p:cNvCxnSpPr>
            <p:nvPr/>
          </p:nvCxnSpPr>
          <p:spPr>
            <a:xfrm rot="5400000">
              <a:off x="6774566" y="35030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7069245" y="4092394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7069245" y="382450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7069245" y="355661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7069245" y="328872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297" name="Straight Connector 296"/>
            <p:cNvCxnSpPr>
              <a:stCxn id="294" idx="4"/>
              <a:endCxn id="293" idx="0"/>
            </p:cNvCxnSpPr>
            <p:nvPr/>
          </p:nvCxnSpPr>
          <p:spPr>
            <a:xfrm rot="5400000">
              <a:off x="7096034" y="403881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95" idx="4"/>
              <a:endCxn id="294" idx="0"/>
            </p:cNvCxnSpPr>
            <p:nvPr/>
          </p:nvCxnSpPr>
          <p:spPr>
            <a:xfrm rot="5400000">
              <a:off x="7096034" y="377092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96" idx="4"/>
              <a:endCxn id="295" idx="0"/>
            </p:cNvCxnSpPr>
            <p:nvPr/>
          </p:nvCxnSpPr>
          <p:spPr>
            <a:xfrm rot="5400000">
              <a:off x="7096034" y="3503035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5400000">
              <a:off x="6772889" y="4309853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5400000">
              <a:off x="7097151" y="4309648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6748336" y="303046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7069804" y="3030460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6748336" y="276256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6748336" y="249467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6748336" y="2226788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311" name="Straight Connector 310"/>
            <p:cNvCxnSpPr>
              <a:stCxn id="308" idx="4"/>
              <a:endCxn id="306" idx="0"/>
            </p:cNvCxnSpPr>
            <p:nvPr/>
          </p:nvCxnSpPr>
          <p:spPr>
            <a:xfrm rot="5400000">
              <a:off x="6775125" y="297688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09" idx="4"/>
              <a:endCxn id="308" idx="0"/>
            </p:cNvCxnSpPr>
            <p:nvPr/>
          </p:nvCxnSpPr>
          <p:spPr>
            <a:xfrm rot="5400000">
              <a:off x="6775125" y="270899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10" idx="4"/>
              <a:endCxn id="309" idx="0"/>
            </p:cNvCxnSpPr>
            <p:nvPr/>
          </p:nvCxnSpPr>
          <p:spPr>
            <a:xfrm rot="5400000">
              <a:off x="6775125" y="244110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/>
            <p:cNvSpPr/>
            <p:nvPr/>
          </p:nvSpPr>
          <p:spPr>
            <a:xfrm>
              <a:off x="7069804" y="276256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7069804" y="2494679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7069804" y="2226788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317" name="Straight Connector 316"/>
            <p:cNvCxnSpPr>
              <a:stCxn id="314" idx="4"/>
            </p:cNvCxnSpPr>
            <p:nvPr/>
          </p:nvCxnSpPr>
          <p:spPr>
            <a:xfrm rot="5400000">
              <a:off x="7096593" y="297688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  <a:endCxn id="314" idx="0"/>
            </p:cNvCxnSpPr>
            <p:nvPr/>
          </p:nvCxnSpPr>
          <p:spPr>
            <a:xfrm rot="5400000">
              <a:off x="7096593" y="270899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16" idx="4"/>
              <a:endCxn id="315" idx="0"/>
            </p:cNvCxnSpPr>
            <p:nvPr/>
          </p:nvCxnSpPr>
          <p:spPr>
            <a:xfrm rot="5400000">
              <a:off x="7096593" y="2441101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6748895" y="195519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6748895" y="168730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748895" y="141941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6748895" y="1151521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324" name="Straight Connector 323"/>
            <p:cNvCxnSpPr>
              <a:stCxn id="321" idx="4"/>
              <a:endCxn id="320" idx="0"/>
            </p:cNvCxnSpPr>
            <p:nvPr/>
          </p:nvCxnSpPr>
          <p:spPr>
            <a:xfrm rot="5400000">
              <a:off x="6775684" y="190161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22" idx="4"/>
              <a:endCxn id="321" idx="0"/>
            </p:cNvCxnSpPr>
            <p:nvPr/>
          </p:nvCxnSpPr>
          <p:spPr>
            <a:xfrm rot="5400000">
              <a:off x="6775684" y="163372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23" idx="4"/>
              <a:endCxn id="322" idx="0"/>
            </p:cNvCxnSpPr>
            <p:nvPr/>
          </p:nvCxnSpPr>
          <p:spPr>
            <a:xfrm rot="5400000">
              <a:off x="6775684" y="136583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070363" y="1955193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070363" y="168730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7070363" y="1419412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7070363" y="1151521"/>
              <a:ext cx="160734" cy="160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82" tIns="32141" rIns="64282" bIns="32141" rtlCol="0" anchor="ctr"/>
            <a:lstStyle/>
            <a:p>
              <a:endParaRPr lang="en-US" sz="260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cxnSp>
          <p:nvCxnSpPr>
            <p:cNvPr id="331" name="Straight Connector 330"/>
            <p:cNvCxnSpPr>
              <a:stCxn id="328" idx="4"/>
              <a:endCxn id="327" idx="0"/>
            </p:cNvCxnSpPr>
            <p:nvPr/>
          </p:nvCxnSpPr>
          <p:spPr>
            <a:xfrm rot="5400000">
              <a:off x="7097152" y="190161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29" idx="4"/>
              <a:endCxn id="328" idx="0"/>
            </p:cNvCxnSpPr>
            <p:nvPr/>
          </p:nvCxnSpPr>
          <p:spPr>
            <a:xfrm rot="5400000">
              <a:off x="7097152" y="163372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  <a:endCxn id="329" idx="0"/>
            </p:cNvCxnSpPr>
            <p:nvPr/>
          </p:nvCxnSpPr>
          <p:spPr>
            <a:xfrm rot="5400000">
              <a:off x="7097152" y="1365834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6774007" y="2172652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7098269" y="2172447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6771771" y="3234586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7094357" y="3234587"/>
              <a:ext cx="107156" cy="1117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TextBox 338"/>
          <p:cNvSpPr txBox="1"/>
          <p:nvPr/>
        </p:nvSpPr>
        <p:spPr>
          <a:xfrm>
            <a:off x="5489684" y="1517228"/>
            <a:ext cx="2638318" cy="1331639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/>
            <a:r>
              <a:rPr lang="en-US" sz="2600" dirty="0">
                <a:effectLst/>
                <a:latin typeface="Arial"/>
                <a:ea typeface="+mn-ea"/>
                <a:cs typeface="Arial"/>
              </a:rPr>
              <a:t>Wide Parallel Reduction (good for GPU)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9082749" y="1517228"/>
            <a:ext cx="2541725" cy="1331639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algn="l"/>
            <a:r>
              <a:rPr lang="en-US" sz="2600" dirty="0">
                <a:effectLst/>
                <a:latin typeface="Arial"/>
                <a:ea typeface="+mn-ea"/>
                <a:cs typeface="Arial"/>
              </a:rPr>
              <a:t>Narrow Parallel </a:t>
            </a:r>
          </a:p>
          <a:p>
            <a:pPr algn="l"/>
            <a:r>
              <a:rPr lang="en-US" sz="2600" dirty="0">
                <a:effectLst/>
                <a:latin typeface="Arial"/>
                <a:ea typeface="+mn-ea"/>
                <a:cs typeface="Arial"/>
              </a:rPr>
              <a:t>Reduction</a:t>
            </a:r>
            <a:br>
              <a:rPr lang="en-US" sz="2600" dirty="0">
                <a:effectLst/>
                <a:latin typeface="Arial"/>
                <a:ea typeface="+mn-ea"/>
                <a:cs typeface="Arial"/>
              </a:rPr>
            </a:br>
            <a:r>
              <a:rPr lang="en-US" sz="2600" dirty="0">
                <a:effectLst/>
                <a:latin typeface="Arial"/>
                <a:ea typeface="+mn-ea"/>
                <a:cs typeface="Arial"/>
              </a:rPr>
              <a:t>(good for CPU)</a:t>
            </a:r>
          </a:p>
        </p:txBody>
      </p:sp>
    </p:spTree>
    <p:extLst>
      <p:ext uri="{BB962C8B-B14F-4D97-AF65-F5344CB8AC3E}">
        <p14:creationId xmlns:p14="http://schemas.microsoft.com/office/powerpoint/2010/main" val="3847734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Abstraction, </a:t>
            </a:r>
            <a:r>
              <a:rPr lang="en-US" i="1" dirty="0" smtClean="0"/>
              <a:t>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is one of the simplest parallel computations</a:t>
            </a:r>
          </a:p>
          <a:p>
            <a:r>
              <a:rPr lang="en-US" dirty="0" smtClean="0"/>
              <a:t>Performance differentials are even starker as complexity increases</a:t>
            </a:r>
          </a:p>
          <a:p>
            <a:r>
              <a:rPr lang="en-US" dirty="0" smtClean="0"/>
              <a:t>There’s a need for abstractions at many levels</a:t>
            </a:r>
          </a:p>
          <a:p>
            <a:pPr lvl="1"/>
            <a:r>
              <a:rPr lang="en-US" dirty="0" smtClean="0"/>
              <a:t>Primitive computations (BLAS, Data-parallel primitives)</a:t>
            </a:r>
          </a:p>
          <a:p>
            <a:pPr lvl="1"/>
            <a:r>
              <a:rPr lang="en-US" dirty="0" smtClean="0"/>
              <a:t>Domain-specific languages</a:t>
            </a:r>
          </a:p>
          <a:p>
            <a:r>
              <a:rPr lang="en-US" dirty="0" smtClean="0"/>
              <a:t>These abstractions make parallel programming more efficient </a:t>
            </a:r>
            <a:r>
              <a:rPr lang="en-US" i="1" dirty="0" smtClean="0"/>
              <a:t>and</a:t>
            </a:r>
            <a:r>
              <a:rPr lang="en-US" dirty="0" smtClean="0"/>
              <a:t> more productive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libraries whenever possible!</a:t>
            </a:r>
          </a:p>
          <a:p>
            <a:pPr lvl="1"/>
            <a:r>
              <a:rPr lang="en-US" dirty="0" smtClean="0"/>
              <a:t>CUBLAS, CUFFT, Thrust</a:t>
            </a:r>
          </a:p>
        </p:txBody>
      </p:sp>
    </p:spTree>
    <p:extLst>
      <p:ext uri="{BB962C8B-B14F-4D97-AF65-F5344CB8AC3E}">
        <p14:creationId xmlns:p14="http://schemas.microsoft.com/office/powerpoint/2010/main" val="2897664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Arial"/>
              </a:rPr>
              <a:t>A </a:t>
            </a:r>
            <a:r>
              <a:rPr lang="en-US" dirty="0" smtClean="0">
                <a:ea typeface="ＭＳ Ｐゴシック" charset="0"/>
                <a:cs typeface="Arial"/>
              </a:rPr>
              <a:t>C++ template </a:t>
            </a:r>
            <a:r>
              <a:rPr lang="en-US" dirty="0">
                <a:ea typeface="ＭＳ Ｐゴシック" charset="0"/>
                <a:cs typeface="Arial"/>
              </a:rPr>
              <a:t>library for CUDA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Arial"/>
              </a:rPr>
              <a:t>Mimics the C++ STL</a:t>
            </a:r>
          </a:p>
          <a:p>
            <a:pPr lvl="1" eaLnBrk="1" hangingPunct="1"/>
            <a:endParaRPr lang="en-US" dirty="0">
              <a:ea typeface="ＭＳ Ｐゴシック" charset="0"/>
              <a:cs typeface="Arial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Arial"/>
              </a:rPr>
              <a:t>Containers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Arial"/>
              </a:rPr>
              <a:t>On host and </a:t>
            </a:r>
            <a:r>
              <a:rPr lang="en-US" dirty="0" smtClean="0">
                <a:ea typeface="ＭＳ Ｐゴシック" charset="0"/>
                <a:cs typeface="Arial"/>
              </a:rPr>
              <a:t>device</a:t>
            </a:r>
            <a:endParaRPr lang="en-US" dirty="0">
              <a:ea typeface="ＭＳ Ｐゴシック" charset="0"/>
              <a:cs typeface="Arial"/>
            </a:endParaRPr>
          </a:p>
          <a:p>
            <a:pPr lvl="1" eaLnBrk="1" hangingPunct="1"/>
            <a:endParaRPr lang="en-US" dirty="0">
              <a:ea typeface="ＭＳ Ｐゴシック" charset="0"/>
              <a:cs typeface="Arial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Arial"/>
              </a:rPr>
              <a:t>Algorithms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Arial"/>
              </a:rPr>
              <a:t>Sorting, reduction, scan,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3" y="433495"/>
            <a:ext cx="3566717" cy="14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77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Diving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608" y="1560578"/>
            <a:ext cx="12387072" cy="7918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#include &lt;thrust/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host_vector.h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#include &lt;thrust/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device_vector.h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#include &lt;thrust/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sort.h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#include &lt;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cstdlib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</a:t>
            </a:r>
          </a:p>
          <a:p>
            <a:pPr algn="l" eaLnBrk="1" hangingPunct="1">
              <a:defRPr/>
            </a:pPr>
            <a:endParaRPr lang="en-US" sz="23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defRPr/>
            </a:pPr>
            <a:r>
              <a:rPr lang="en-US" sz="23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main(</a:t>
            </a:r>
            <a:r>
              <a:rPr lang="en-US" sz="23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void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)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{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    // generate 32M random numbers on the host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300" b="1" dirty="0" err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host_vector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h_vec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(32 &lt;&lt; 20);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generate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h_vec.begin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(),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h_vec.end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(), rand);</a:t>
            </a:r>
          </a:p>
          <a:p>
            <a:pPr algn="l" eaLnBrk="1" hangingPunct="1">
              <a:defRPr/>
            </a:pPr>
            <a:endParaRPr lang="en-US" sz="23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    // transfer data to the device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300" b="1" dirty="0" err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device_vector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=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h_vec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;</a:t>
            </a:r>
          </a:p>
          <a:p>
            <a:pPr algn="l" eaLnBrk="1" hangingPunct="1">
              <a:defRPr/>
            </a:pPr>
            <a:endParaRPr lang="en-US" sz="23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    // sort data on the device (846M keys per sec on GeForce GTX 480)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sort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d_vec.begin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(),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d_vec.end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());</a:t>
            </a:r>
          </a:p>
          <a:p>
            <a:pPr algn="l" eaLnBrk="1" hangingPunct="1">
              <a:defRPr/>
            </a:pPr>
            <a:endParaRPr lang="en-US" sz="23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    // transfer data back to host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copy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d_vec.begin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(),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d_vec.end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(), </a:t>
            </a:r>
            <a:r>
              <a:rPr lang="en-US" sz="23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h_vec.begin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());</a:t>
            </a:r>
          </a:p>
          <a:p>
            <a:pPr algn="l" eaLnBrk="1" hangingPunct="1">
              <a:defRPr/>
            </a:pPr>
            <a:endParaRPr lang="en-US" sz="2300" b="1" dirty="0">
              <a:solidFill>
                <a:srgbClr val="000000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000000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return 0;</a:t>
            </a:r>
          </a:p>
          <a:p>
            <a:pPr algn="l" eaLnBrk="1" hangingPunct="1">
              <a:defRPr/>
            </a:pPr>
            <a:r>
              <a:rPr lang="en-US" sz="23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}</a:t>
            </a:r>
            <a:endParaRPr lang="en-US" sz="2300" b="1" dirty="0">
              <a:solidFill>
                <a:srgbClr val="FFFFFF"/>
              </a:solidFill>
              <a:effectLst/>
              <a:latin typeface="Trebuchet MS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75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Programmer productivity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Build complex applications quickly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Encourage generic programming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Leverage parallel primitives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Efficient mapping to hardware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622933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Concise and readable code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Avoids common memory management errors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2848" y="4092449"/>
            <a:ext cx="11216640" cy="494468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</a:rPr>
              <a:t>// allocate host vector with two elements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host_vector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 h_vec(2);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>
                <a:solidFill>
                  <a:srgbClr val="CCCCCC"/>
                </a:solidFill>
                <a:effectLst/>
                <a:latin typeface="Courier New" charset="0"/>
                <a:cs typeface="Courier New" charset="0"/>
              </a:rPr>
              <a:t> </a:t>
            </a:r>
            <a:endParaRPr lang="en-US" sz="260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copy host vector to device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device_vector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 d_vec = h_vec;</a:t>
            </a:r>
          </a:p>
          <a:p>
            <a:pPr algn="l" eaLnBrk="1" hangingPunct="1">
              <a:lnSpc>
                <a:spcPct val="95000"/>
              </a:lnSpc>
            </a:pPr>
            <a:endParaRPr lang="en-US" sz="2600">
              <a:solidFill>
                <a:srgbClr val="CCCCCC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write device values from the host</a:t>
            </a:r>
            <a:endParaRPr lang="en-US" sz="2600" b="1">
              <a:solidFill>
                <a:srgbClr val="CCCCCC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d_vec[0] = 13;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d_vec[1] = 27;</a:t>
            </a:r>
          </a:p>
          <a:p>
            <a:pPr algn="l" eaLnBrk="1" hangingPunct="1">
              <a:lnSpc>
                <a:spcPct val="95000"/>
              </a:lnSpc>
            </a:pPr>
            <a:endParaRPr lang="en-US" sz="2600">
              <a:solidFill>
                <a:srgbClr val="000000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read device values from the host</a:t>
            </a:r>
            <a:endParaRPr lang="en-US" sz="2600" b="1">
              <a:solidFill>
                <a:srgbClr val="CCCCCC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std::cout &lt;&lt; "sum: " &lt;&lt; d_vec[0] + d_vec[1] &lt;&lt; std::endl;</a:t>
            </a:r>
          </a:p>
        </p:txBody>
      </p:sp>
    </p:spTree>
    <p:extLst>
      <p:ext uri="{BB962C8B-B14F-4D97-AF65-F5344CB8AC3E}">
        <p14:creationId xmlns:p14="http://schemas.microsoft.com/office/powerpoint/2010/main" val="101385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Iterators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Pair of iterators defines a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range</a:t>
            </a:r>
          </a:p>
          <a:p>
            <a:pPr lvl="1"/>
            <a:endParaRPr lang="en-US" i="1"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920" y="3409697"/>
            <a:ext cx="10436352" cy="58230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allocate device memory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Arial" charset="0"/>
              </a:rPr>
              <a:t>d_vec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(10);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solidFill>
                <a:srgbClr val="9FC5E8"/>
              </a:solidFill>
              <a:effectLst/>
              <a:latin typeface="Courier New" pitchFamily="49" charset="0"/>
              <a:ea typeface="+mn-ea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declare iterator variables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&gt;::iterator begin  =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Arial" charset="0"/>
              </a:rPr>
              <a:t>d_vec.begin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();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&gt;::iterator end    = d_vec.end();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&gt;::iterator middle = begin + 5;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solidFill>
                <a:srgbClr val="9FC5E8"/>
              </a:solidFill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sum first and second halves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sum_half1 = 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reduce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(begin, middle);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sum_half2 = 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reduce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(middle, end);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empty range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empty = 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reduce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(begin, begin);</a:t>
            </a:r>
          </a:p>
        </p:txBody>
      </p:sp>
    </p:spTree>
    <p:extLst>
      <p:ext uri="{BB962C8B-B14F-4D97-AF65-F5344CB8AC3E}">
        <p14:creationId xmlns:p14="http://schemas.microsoft.com/office/powerpoint/2010/main" val="128088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1002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5334002"/>
            <a:ext cx="11704320" cy="3769360"/>
          </a:xfrm>
        </p:spPr>
        <p:txBody>
          <a:bodyPr/>
          <a:lstStyle/>
          <a:p>
            <a:r>
              <a:rPr lang="en-US" dirty="0" smtClean="0"/>
              <a:t>Single Instruction Multiple Data architectures make use of data parallelism</a:t>
            </a:r>
          </a:p>
          <a:p>
            <a:r>
              <a:rPr lang="en-US" dirty="0" smtClean="0"/>
              <a:t>We care about SIMD because of area and power efficiency concerns</a:t>
            </a:r>
          </a:p>
          <a:p>
            <a:pPr lvl="1"/>
            <a:r>
              <a:rPr lang="en-US" dirty="0" smtClean="0"/>
              <a:t>Amortize control overhead over SIMD width</a:t>
            </a:r>
          </a:p>
          <a:p>
            <a:r>
              <a:rPr lang="en-US" dirty="0" smtClean="0"/>
              <a:t>Parallelism exposed to programmer &amp; compiler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768600" y="3200401"/>
            <a:ext cx="2047875" cy="1146175"/>
          </a:xfrm>
          <a:custGeom>
            <a:avLst/>
            <a:gdLst>
              <a:gd name="connsiteX0" fmla="*/ 765175 w 2047875"/>
              <a:gd name="connsiteY0" fmla="*/ 0 h 1146175"/>
              <a:gd name="connsiteX1" fmla="*/ 1060450 w 2047875"/>
              <a:gd name="connsiteY1" fmla="*/ 517525 h 1146175"/>
              <a:gd name="connsiteX2" fmla="*/ 1358900 w 2047875"/>
              <a:gd name="connsiteY2" fmla="*/ 3175 h 1146175"/>
              <a:gd name="connsiteX3" fmla="*/ 2047875 w 2047875"/>
              <a:gd name="connsiteY3" fmla="*/ 3175 h 1146175"/>
              <a:gd name="connsiteX4" fmla="*/ 1597025 w 2047875"/>
              <a:gd name="connsiteY4" fmla="*/ 1146175 h 1146175"/>
              <a:gd name="connsiteX5" fmla="*/ 450850 w 2047875"/>
              <a:gd name="connsiteY5" fmla="*/ 1146175 h 1146175"/>
              <a:gd name="connsiteX6" fmla="*/ 0 w 2047875"/>
              <a:gd name="connsiteY6" fmla="*/ 3175 h 1146175"/>
              <a:gd name="connsiteX7" fmla="*/ 765175 w 2047875"/>
              <a:gd name="connsiteY7" fmla="*/ 0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875" h="1146175">
                <a:moveTo>
                  <a:pt x="765175" y="0"/>
                </a:moveTo>
                <a:lnTo>
                  <a:pt x="1060450" y="517525"/>
                </a:lnTo>
                <a:lnTo>
                  <a:pt x="1358900" y="3175"/>
                </a:lnTo>
                <a:lnTo>
                  <a:pt x="2047875" y="3175"/>
                </a:lnTo>
                <a:lnTo>
                  <a:pt x="1597025" y="1146175"/>
                </a:lnTo>
                <a:lnTo>
                  <a:pt x="450850" y="1146175"/>
                </a:lnTo>
                <a:lnTo>
                  <a:pt x="0" y="3175"/>
                </a:lnTo>
                <a:lnTo>
                  <a:pt x="765175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6400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effectLst/>
              </a:rPr>
              <a:t>b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602" y="4495800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effectLst/>
              </a:rPr>
              <a:t>c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035925" y="3200401"/>
            <a:ext cx="2047875" cy="1146175"/>
          </a:xfrm>
          <a:custGeom>
            <a:avLst/>
            <a:gdLst>
              <a:gd name="connsiteX0" fmla="*/ 765175 w 2047875"/>
              <a:gd name="connsiteY0" fmla="*/ 0 h 1146175"/>
              <a:gd name="connsiteX1" fmla="*/ 1060450 w 2047875"/>
              <a:gd name="connsiteY1" fmla="*/ 517525 h 1146175"/>
              <a:gd name="connsiteX2" fmla="*/ 1358900 w 2047875"/>
              <a:gd name="connsiteY2" fmla="*/ 3175 h 1146175"/>
              <a:gd name="connsiteX3" fmla="*/ 2047875 w 2047875"/>
              <a:gd name="connsiteY3" fmla="*/ 3175 h 1146175"/>
              <a:gd name="connsiteX4" fmla="*/ 1597025 w 2047875"/>
              <a:gd name="connsiteY4" fmla="*/ 1146175 h 1146175"/>
              <a:gd name="connsiteX5" fmla="*/ 450850 w 2047875"/>
              <a:gd name="connsiteY5" fmla="*/ 1146175 h 1146175"/>
              <a:gd name="connsiteX6" fmla="*/ 0 w 2047875"/>
              <a:gd name="connsiteY6" fmla="*/ 3175 h 1146175"/>
              <a:gd name="connsiteX7" fmla="*/ 765175 w 2047875"/>
              <a:gd name="connsiteY7" fmla="*/ 0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875" h="1146175">
                <a:moveTo>
                  <a:pt x="765175" y="0"/>
                </a:moveTo>
                <a:lnTo>
                  <a:pt x="1060450" y="517525"/>
                </a:lnTo>
                <a:lnTo>
                  <a:pt x="1358900" y="3175"/>
                </a:lnTo>
                <a:lnTo>
                  <a:pt x="2047875" y="3175"/>
                </a:lnTo>
                <a:lnTo>
                  <a:pt x="1597025" y="1146175"/>
                </a:lnTo>
                <a:lnTo>
                  <a:pt x="450850" y="1146175"/>
                </a:lnTo>
                <a:lnTo>
                  <a:pt x="0" y="3175"/>
                </a:lnTo>
                <a:lnTo>
                  <a:pt x="765175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07402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a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2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74000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a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1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9000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b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2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45600" y="2514602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b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1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93200" y="4495800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c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2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59800" y="4495800"/>
            <a:ext cx="533400" cy="533400"/>
          </a:xfrm>
          <a:prstGeom prst="rect">
            <a:avLst/>
          </a:prstGeom>
          <a:solidFill>
            <a:srgbClr val="FFFFFF"/>
          </a:solidFill>
          <a:ln w="4127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effectLst/>
              </a:rPr>
              <a:t>c</a:t>
            </a:r>
            <a:r>
              <a:rPr lang="en-US" sz="3100" baseline="-25000" dirty="0" smtClean="0">
                <a:solidFill>
                  <a:srgbClr val="000000"/>
                </a:solidFill>
                <a:effectLst/>
              </a:rPr>
              <a:t>1</a:t>
            </a:r>
            <a:endParaRPr lang="en-US" sz="3100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9180" y="3638544"/>
            <a:ext cx="533400" cy="533400"/>
          </a:xfrm>
          <a:prstGeom prst="rect">
            <a:avLst/>
          </a:prstGeom>
          <a:noFill/>
          <a:ln w="412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+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36024" y="3660782"/>
            <a:ext cx="533400" cy="533400"/>
          </a:xfrm>
          <a:prstGeom prst="rect">
            <a:avLst/>
          </a:prstGeom>
          <a:noFill/>
          <a:ln w="412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+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8400" y="3505200"/>
            <a:ext cx="1298571" cy="754054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orbel"/>
                <a:cs typeface="Corbel"/>
              </a:rPr>
              <a:t>SISD</a:t>
            </a:r>
            <a:endParaRPr lang="en-US" dirty="0">
              <a:solidFill>
                <a:schemeClr val="tx1"/>
              </a:solidFill>
              <a:effectLst/>
              <a:latin typeface="Corbel"/>
              <a:cs typeface="Corbe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17204" y="3124202"/>
            <a:ext cx="2049791" cy="1415772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orbel"/>
                <a:cs typeface="Corbel"/>
              </a:rPr>
              <a:t>SIMD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  <a:latin typeface="Corbel"/>
                <a:cs typeface="Corbel"/>
              </a:rPr>
              <a:t>width=2</a:t>
            </a:r>
            <a:endParaRPr lang="en-US" dirty="0">
              <a:solidFill>
                <a:schemeClr val="tx1"/>
              </a:solidFill>
              <a:effectLst/>
              <a:latin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Iterators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Iterators act like pointers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920" y="3409697"/>
            <a:ext cx="10436352" cy="506286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declare iterator variables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&gt;::iterator begin =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Arial" charset="0"/>
              </a:rPr>
              <a:t>d_vec.begin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();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&lt;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&gt;::iterator end   =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Arial" charset="0"/>
              </a:rPr>
              <a:t>d_vec.end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();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effectLst/>
              <a:latin typeface="Courier New" pitchFamily="49" charset="0"/>
              <a:ea typeface="+mn-ea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pointer arithmetic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begin++;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solidFill>
                <a:srgbClr val="FFC000"/>
              </a:solidFill>
              <a:effectLst/>
              <a:latin typeface="Courier New" pitchFamily="49" charset="0"/>
              <a:ea typeface="+mn-ea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dereference device iterators from the host</a:t>
            </a:r>
            <a:endParaRPr lang="en-US" sz="2600" b="1" dirty="0">
              <a:solidFill>
                <a:srgbClr val="FFC000"/>
              </a:solidFill>
              <a:effectLst/>
              <a:latin typeface="Courier New" pitchFamily="49" charset="0"/>
              <a:ea typeface="+mn-ea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 a = *begin;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 b = begin[3];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solidFill>
                <a:srgbClr val="9FC5E8"/>
              </a:solidFill>
              <a:effectLst/>
              <a:latin typeface="Courier New" pitchFamily="49" charset="0"/>
              <a:ea typeface="+mn-ea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// compute size of range [</a:t>
            </a:r>
            <a:r>
              <a:rPr lang="en-US" sz="2600" b="1" dirty="0" err="1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begin,end</a:t>
            </a: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)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Arial" charset="0"/>
              </a:rPr>
              <a:t>int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Arial" charset="0"/>
              </a:rPr>
              <a:t> size = end - begin;</a:t>
            </a:r>
          </a:p>
        </p:txBody>
      </p:sp>
    </p:spTree>
    <p:extLst>
      <p:ext uri="{BB962C8B-B14F-4D97-AF65-F5344CB8AC3E}">
        <p14:creationId xmlns:p14="http://schemas.microsoft.com/office/powerpoint/2010/main" val="3860983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Encode memory location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Automatic algorithm selection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920" y="3877057"/>
            <a:ext cx="10436352" cy="46827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// initialize random values on host 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host_vector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int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&gt; h_vec(100);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generate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(h_vec.begin(), h_vec.end(), rand);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endParaRPr lang="en-US" sz="2600" b="1">
              <a:effectLst/>
              <a:latin typeface="Courier New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// copy values to device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device_vector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int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&gt; d_vec = h_vec;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endParaRPr lang="en-US" sz="2600" b="1">
              <a:effectLst/>
              <a:latin typeface="Courier New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// compute sum on host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int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 h_sum = 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reduce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(h_vec.begin(), h_vec.end());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endParaRPr lang="en-US" sz="2600" b="1">
              <a:effectLst/>
              <a:latin typeface="Courier New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// compute sum on device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int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 d_sum = 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Arial" charset="0"/>
              </a:rPr>
              <a:t>reduce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Arial" charset="0"/>
              </a:rPr>
              <a:t>(d_vec.begin(), d_vec.end());</a:t>
            </a:r>
            <a:endParaRPr lang="en-US" sz="2600" b="1">
              <a:effectLst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Iterators</a:t>
            </a:r>
          </a:p>
        </p:txBody>
      </p:sp>
    </p:spTree>
    <p:extLst>
      <p:ext uri="{BB962C8B-B14F-4D97-AF65-F5344CB8AC3E}">
        <p14:creationId xmlns:p14="http://schemas.microsoft.com/office/powerpoint/2010/main" val="1302701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Algorithms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Elementwise operations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for_each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transform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gather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scatter</a:t>
            </a:r>
            <a:r>
              <a:rPr lang="en-US">
                <a:latin typeface="Arial" charset="0"/>
                <a:ea typeface="ＭＳ Ｐゴシック" charset="0"/>
              </a:rPr>
              <a:t> …</a:t>
            </a:r>
            <a:endParaRPr lang="en-US">
              <a:solidFill>
                <a:srgbClr val="92D05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Reductions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reduce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inner_product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reduce_by_key</a:t>
            </a:r>
            <a:r>
              <a:rPr lang="en-US">
                <a:latin typeface="Arial" charset="0"/>
                <a:ea typeface="ＭＳ Ｐゴシック" charset="0"/>
              </a:rPr>
              <a:t> …</a:t>
            </a:r>
            <a:endParaRPr lang="en-US">
              <a:solidFill>
                <a:srgbClr val="92D05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Prefix-Sums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inclusive_scan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inclusive_scan_by_key</a:t>
            </a:r>
            <a:r>
              <a:rPr lang="en-US">
                <a:latin typeface="Arial" charset="0"/>
                <a:ea typeface="ＭＳ Ｐゴシック" charset="0"/>
              </a:rPr>
              <a:t> … </a:t>
            </a:r>
            <a:endParaRPr lang="en-US">
              <a:solidFill>
                <a:srgbClr val="92D05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Sorting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sort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stable_sort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sort_by_key</a:t>
            </a:r>
            <a:r>
              <a:rPr lang="en-US">
                <a:latin typeface="Arial" charset="0"/>
                <a:ea typeface="ＭＳ Ｐゴシック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82397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Algorithms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operators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960" y="3602738"/>
            <a:ext cx="11850624" cy="45008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allocate memory</a:t>
            </a:r>
            <a:endParaRPr lang="en-US" sz="23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3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device_vector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  A(10);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3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device_vector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  B(10);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3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device_vector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  C(10);</a:t>
            </a:r>
          </a:p>
          <a:p>
            <a:pPr algn="l">
              <a:lnSpc>
                <a:spcPct val="95000"/>
              </a:lnSpc>
              <a:defRPr/>
            </a:pPr>
            <a:endParaRPr lang="en-US" sz="23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transform A + B -&gt; C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transform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A.end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B.begin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C.begin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plus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&gt;());</a:t>
            </a:r>
          </a:p>
          <a:p>
            <a:pPr algn="l">
              <a:lnSpc>
                <a:spcPct val="95000"/>
              </a:lnSpc>
              <a:defRPr/>
            </a:pPr>
            <a:endParaRPr lang="en-US" sz="2300" b="1" dirty="0">
              <a:solidFill>
                <a:srgbClr val="92D050"/>
              </a:solidFill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transform A - B -&gt; C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transform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A.end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B.begin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C.begin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minus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&gt;());</a:t>
            </a:r>
          </a:p>
          <a:p>
            <a:pPr algn="l">
              <a:lnSpc>
                <a:spcPct val="95000"/>
              </a:lnSpc>
              <a:defRPr/>
            </a:pPr>
            <a:endParaRPr lang="en-US" sz="23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3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multiply reduction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product = 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reduce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A.begin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3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A.end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1, </a:t>
            </a:r>
            <a:r>
              <a:rPr lang="en-US" sz="23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multiplies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3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3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&gt;());</a:t>
            </a:r>
          </a:p>
        </p:txBody>
      </p:sp>
    </p:spTree>
    <p:extLst>
      <p:ext uri="{BB962C8B-B14F-4D97-AF65-F5344CB8AC3E}">
        <p14:creationId xmlns:p14="http://schemas.microsoft.com/office/powerpoint/2010/main" val="1971762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Algorithms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data 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5600" y="3511297"/>
            <a:ext cx="9883648" cy="3922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// allocate device memory</a:t>
            </a:r>
            <a:endParaRPr lang="en-US" sz="2600" b="1">
              <a:effectLst/>
              <a:latin typeface="Courier New" charset="0"/>
              <a:ea typeface="ＭＳ Ｐゴシック" charset="-128"/>
              <a:cs typeface="Courier New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device_vector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int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&gt;   i_vec = ...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device_vector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float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&gt; f_vec = ... </a:t>
            </a:r>
          </a:p>
          <a:p>
            <a:pPr algn="l">
              <a:lnSpc>
                <a:spcPct val="95000"/>
              </a:lnSpc>
              <a:defRPr/>
            </a:pPr>
            <a:endParaRPr lang="en-US" sz="2600" b="1">
              <a:effectLst/>
              <a:latin typeface="Courier New" charset="0"/>
              <a:ea typeface="ＭＳ Ｐゴシック" charset="-128"/>
              <a:cs typeface="Courier New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// sum of integers</a:t>
            </a:r>
            <a:endParaRPr lang="en-US" sz="2600" b="1">
              <a:effectLst/>
              <a:latin typeface="Courier New" charset="0"/>
              <a:ea typeface="ＭＳ Ｐゴシック" charset="-128"/>
              <a:cs typeface="Courier New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int 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i_sum = 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reduce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(i_vec.begin(), i_vec.end());</a:t>
            </a:r>
          </a:p>
          <a:p>
            <a:pPr algn="l">
              <a:lnSpc>
                <a:spcPct val="95000"/>
              </a:lnSpc>
              <a:defRPr/>
            </a:pPr>
            <a:endParaRPr lang="en-US" sz="2600" b="1">
              <a:solidFill>
                <a:srgbClr val="9FC5E8"/>
              </a:solidFill>
              <a:effectLst/>
              <a:latin typeface="Courier New" charset="0"/>
              <a:ea typeface="ＭＳ Ｐゴシック" charset="-128"/>
              <a:cs typeface="Courier New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// sum of floats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float 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f_sum = 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ＭＳ Ｐゴシック" charset="-128"/>
                <a:cs typeface="Courier New" charset="0"/>
              </a:rPr>
              <a:t>reduce</a:t>
            </a:r>
            <a:r>
              <a:rPr lang="en-US" sz="2600" b="1">
                <a:effectLst/>
                <a:latin typeface="Courier New" charset="0"/>
                <a:ea typeface="ＭＳ Ｐゴシック" charset="-128"/>
                <a:cs typeface="Courier New" charset="0"/>
              </a:rPr>
              <a:t>(f_vec.begin(), f_vec.end());</a:t>
            </a:r>
          </a:p>
        </p:txBody>
      </p:sp>
    </p:spTree>
    <p:extLst>
      <p:ext uri="{BB962C8B-B14F-4D97-AF65-F5344CB8AC3E}">
        <p14:creationId xmlns:p14="http://schemas.microsoft.com/office/powerpoint/2010/main" val="424559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Custom Types &amp; Operators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632" y="2021843"/>
            <a:ext cx="12289536" cy="69633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struct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 negate_float2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{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 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__host__ __device__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float2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operator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()(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float2</a:t>
            </a: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a)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  </a:t>
            </a: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{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      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return</a:t>
            </a: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make_float2(-a.x, -a.y);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000000"/>
                </a:solidFill>
                <a:effectLst/>
                <a:latin typeface="Courier New" charset="0"/>
                <a:ea typeface="+mn-ea"/>
                <a:cs typeface="Courier New" charset="0"/>
              </a:rPr>
              <a:t>   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}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};</a:t>
            </a:r>
          </a:p>
          <a:p>
            <a:pPr algn="l">
              <a:lnSpc>
                <a:spcPct val="95000"/>
              </a:lnSpc>
            </a:pPr>
            <a:endParaRPr lang="en-US" sz="2600" b="1">
              <a:solidFill>
                <a:srgbClr val="000000"/>
              </a:solidFill>
              <a:effectLst/>
              <a:latin typeface="Courier New" charset="0"/>
              <a:ea typeface="+mn-ea"/>
              <a:cs typeface="Courier New" charset="0"/>
            </a:endParaRP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// declare storage</a:t>
            </a:r>
            <a:endParaRPr lang="en-US" sz="2600" b="1">
              <a:effectLst/>
              <a:latin typeface="Courier New" charset="0"/>
              <a:ea typeface="+mn-ea"/>
              <a:cs typeface="Courier New" charset="0"/>
            </a:endParaRP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+mn-ea"/>
                <a:cs typeface="Courier New" charset="0"/>
              </a:rPr>
              <a:t>device_vector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float2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&gt; input  = ... 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+mn-ea"/>
                <a:cs typeface="Courier New" charset="0"/>
              </a:rPr>
              <a:t>device_vector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ea typeface="+mn-ea"/>
                <a:cs typeface="Courier New" charset="0"/>
              </a:rPr>
              <a:t>float2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&gt; output = ...</a:t>
            </a:r>
          </a:p>
          <a:p>
            <a:pPr algn="l">
              <a:lnSpc>
                <a:spcPct val="95000"/>
              </a:lnSpc>
            </a:pPr>
            <a:endParaRPr lang="en-US" sz="2600" b="1">
              <a:effectLst/>
              <a:latin typeface="Courier New" charset="0"/>
              <a:ea typeface="+mn-ea"/>
              <a:cs typeface="Courier New" charset="0"/>
            </a:endParaRP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// create function object or </a:t>
            </a:r>
            <a:r>
              <a:rPr lang="ja-JP" alt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‘</a:t>
            </a: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functor</a:t>
            </a:r>
            <a:r>
              <a:rPr lang="ja-JP" alt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’</a:t>
            </a:r>
            <a:endParaRPr lang="en-US" sz="2600" b="1">
              <a:effectLst/>
              <a:latin typeface="Courier New" charset="0"/>
              <a:ea typeface="+mn-ea"/>
              <a:cs typeface="Courier New" charset="0"/>
            </a:endParaRPr>
          </a:p>
          <a:p>
            <a:pPr algn="l">
              <a:lnSpc>
                <a:spcPct val="95000"/>
              </a:lnSpc>
            </a:pP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negate_float2 func;</a:t>
            </a:r>
          </a:p>
          <a:p>
            <a:pPr algn="l">
              <a:lnSpc>
                <a:spcPct val="95000"/>
              </a:lnSpc>
            </a:pPr>
            <a:endParaRPr lang="en-US" sz="2600" b="1">
              <a:effectLst/>
              <a:latin typeface="Courier New" charset="0"/>
              <a:ea typeface="+mn-ea"/>
              <a:cs typeface="Courier New" charset="0"/>
            </a:endParaRP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ea typeface="+mn-ea"/>
                <a:cs typeface="Courier New" charset="0"/>
              </a:rPr>
              <a:t>// negate vectors</a:t>
            </a:r>
          </a:p>
          <a:p>
            <a:pPr algn="l">
              <a:lnSpc>
                <a:spcPct val="95000"/>
              </a:lnSpc>
            </a:pP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ea typeface="+mn-ea"/>
                <a:cs typeface="Courier New" charset="0"/>
              </a:rPr>
              <a:t>transform</a:t>
            </a:r>
            <a:r>
              <a:rPr lang="en-US" sz="2600" b="1">
                <a:effectLst/>
                <a:latin typeface="Courier New" charset="0"/>
                <a:ea typeface="+mn-ea"/>
                <a:cs typeface="Courier New" charset="0"/>
              </a:rPr>
              <a:t>(input.begin(), input.end(), output.begin(), func);</a:t>
            </a:r>
          </a:p>
        </p:txBody>
      </p:sp>
    </p:spTree>
    <p:extLst>
      <p:ext uri="{BB962C8B-B14F-4D97-AF65-F5344CB8AC3E}">
        <p14:creationId xmlns:p14="http://schemas.microsoft.com/office/powerpoint/2010/main" val="1564094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Custom Types &amp; Operators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632" y="2021843"/>
            <a:ext cx="12289536" cy="69633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17036" tIns="58518" rIns="117036" bIns="58518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compare x component of two float2 structures</a:t>
            </a: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struct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compare_float2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  __host__ __device__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 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operator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()(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float2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a,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float2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b)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  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 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a.x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&lt;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b.x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  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};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solidFill>
                <a:srgbClr val="000000"/>
              </a:solidFill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declare storage</a:t>
            </a: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device_vector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&lt;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float2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&gt;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vec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 = ...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create comparison </a:t>
            </a:r>
            <a:r>
              <a:rPr lang="en-US" sz="2600" b="1" dirty="0" err="1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functor</a:t>
            </a: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compare_float2 comp;</a:t>
            </a:r>
          </a:p>
          <a:p>
            <a:pPr algn="l">
              <a:lnSpc>
                <a:spcPct val="95000"/>
              </a:lnSpc>
              <a:defRPr/>
            </a:pPr>
            <a:endParaRPr lang="en-US" sz="2600" b="1" dirty="0">
              <a:effectLst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// sort elements by x component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2600" b="1" dirty="0">
                <a:solidFill>
                  <a:srgbClr val="92D050"/>
                </a:solidFill>
                <a:effectLst/>
                <a:latin typeface="Courier New" pitchFamily="49" charset="0"/>
                <a:ea typeface="+mn-ea"/>
                <a:cs typeface="Courier New" pitchFamily="49" charset="0"/>
              </a:rPr>
              <a:t>sort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vec.begin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2600" b="1" dirty="0" err="1">
                <a:effectLst/>
                <a:latin typeface="Courier New" pitchFamily="49" charset="0"/>
                <a:ea typeface="+mn-ea"/>
                <a:cs typeface="Courier New" pitchFamily="49" charset="0"/>
              </a:rPr>
              <a:t>vec.end</a:t>
            </a:r>
            <a:r>
              <a:rPr lang="en-US" sz="2600" b="1" dirty="0">
                <a:effectLst/>
                <a:latin typeface="Courier New" pitchFamily="49" charset="0"/>
                <a:ea typeface="+mn-ea"/>
                <a:cs typeface="Courier New" pitchFamily="49" charset="0"/>
              </a:rPr>
              <a:t>(), comp);</a:t>
            </a:r>
          </a:p>
        </p:txBody>
      </p:sp>
    </p:spTree>
    <p:extLst>
      <p:ext uri="{BB962C8B-B14F-4D97-AF65-F5344CB8AC3E}">
        <p14:creationId xmlns:p14="http://schemas.microsoft.com/office/powerpoint/2010/main" val="4264884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Convert iterators to raw pointers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Interoperability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67968" y="3730753"/>
            <a:ext cx="10304273" cy="38043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allocate device vector</a:t>
            </a: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thrust::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device_vector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&lt;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&gt; d_vec(4);</a:t>
            </a:r>
          </a:p>
          <a:p>
            <a:pPr algn="l" eaLnBrk="1" hangingPunct="1">
              <a:lnSpc>
                <a:spcPct val="95000"/>
              </a:lnSpc>
            </a:pP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obtain raw pointer to device vector</a:t>
            </a:r>
            <a:r>
              <a:rPr lang="ja-JP" alt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’</a:t>
            </a: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s memory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* ptr = thrust::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raw_pointer_cast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(&amp;d_vec[0]);</a:t>
            </a:r>
          </a:p>
          <a:p>
            <a:pPr algn="l" eaLnBrk="1" hangingPunct="1">
              <a:lnSpc>
                <a:spcPct val="95000"/>
              </a:lnSpc>
            </a:pP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use ptr in a CUDA C kernel</a:t>
            </a: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my_kernel&lt;&lt;&lt; N / 256, 256 &gt;&gt;&gt;(N, ptr);</a:t>
            </a:r>
          </a:p>
          <a:p>
            <a:pPr algn="l" eaLnBrk="1" hangingPunct="1">
              <a:lnSpc>
                <a:spcPct val="95000"/>
              </a:lnSpc>
            </a:pP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sz="2600" b="1">
                <a:solidFill>
                  <a:srgbClr val="9FC5E8"/>
                </a:solidFill>
                <a:effectLst/>
                <a:latin typeface="Courier New" charset="0"/>
                <a:cs typeface="Courier New" charset="0"/>
              </a:rPr>
              <a:t>// Note: ptr cannot be dereferenced on the host!</a:t>
            </a:r>
          </a:p>
        </p:txBody>
      </p:sp>
    </p:spTree>
    <p:extLst>
      <p:ext uri="{BB962C8B-B14F-4D97-AF65-F5344CB8AC3E}">
        <p14:creationId xmlns:p14="http://schemas.microsoft.com/office/powerpoint/2010/main" val="275583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Containers manage memory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Help avoid common errors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Iterators define ranges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Know where data lives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Algorithms act on ranges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Support general types and operators</a:t>
            </a:r>
          </a:p>
        </p:txBody>
      </p:sp>
    </p:spTree>
    <p:extLst>
      <p:ext uri="{BB962C8B-B14F-4D97-AF65-F5344CB8AC3E}">
        <p14:creationId xmlns:p14="http://schemas.microsoft.com/office/powerpoint/2010/main" val="3275892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Explicit versus implicit parallelism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50240" y="1712977"/>
            <a:ext cx="11704320" cy="6719824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CUDA is </a:t>
            </a:r>
            <a:r>
              <a:rPr lang="en-US">
                <a:solidFill>
                  <a:srgbClr val="73B900"/>
                </a:solidFill>
                <a:latin typeface="Arial" charset="0"/>
                <a:ea typeface="ＭＳ Ｐゴシック" charset="0"/>
                <a:cs typeface="ＭＳ Ｐゴシック" charset="0"/>
              </a:rPr>
              <a:t>explicit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Programmer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</a:rPr>
              <a:t>s responsibility to schedule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Decompose algorithm into kernels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Decompose kernels into blocks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Decompose blocks into threads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3186176" y="5106418"/>
            <a:ext cx="1398016" cy="1623568"/>
            <a:chOff x="4704" y="3281"/>
            <a:chExt cx="688" cy="799"/>
          </a:xfrm>
        </p:grpSpPr>
        <p:sp>
          <p:nvSpPr>
            <p:cNvPr id="20588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89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90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1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2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3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4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5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6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7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8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99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600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4844288" y="5106418"/>
            <a:ext cx="1398016" cy="1623568"/>
            <a:chOff x="4704" y="3281"/>
            <a:chExt cx="688" cy="799"/>
          </a:xfrm>
        </p:grpSpPr>
        <p:sp>
          <p:nvSpPr>
            <p:cNvPr id="20575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76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77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8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9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0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1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2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3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4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5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6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87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6502400" y="5106418"/>
            <a:ext cx="1398016" cy="1623568"/>
            <a:chOff x="4704" y="3281"/>
            <a:chExt cx="688" cy="799"/>
          </a:xfrm>
        </p:grpSpPr>
        <p:sp>
          <p:nvSpPr>
            <p:cNvPr id="20562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63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64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5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6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7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8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9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0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1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2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3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74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8160512" y="5106418"/>
            <a:ext cx="1398016" cy="1623568"/>
            <a:chOff x="4704" y="3281"/>
            <a:chExt cx="688" cy="799"/>
          </a:xfrm>
        </p:grpSpPr>
        <p:sp>
          <p:nvSpPr>
            <p:cNvPr id="20549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50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51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2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3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4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5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6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7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8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59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0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61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040384" y="5496561"/>
            <a:ext cx="1478234" cy="518288"/>
          </a:xfrm>
          <a:prstGeom prst="rect">
            <a:avLst/>
          </a:prstGeom>
          <a:noFill/>
        </p:spPr>
        <p:txBody>
          <a:bodyPr wrap="none" lIns="117036" tIns="58518" rIns="117036" bIns="58518">
            <a:spAutoFit/>
          </a:bodyPr>
          <a:lstStyle/>
          <a:p>
            <a:pPr algn="l">
              <a:defRPr/>
            </a:pPr>
            <a:r>
              <a:rPr lang="en-US" sz="2600" dirty="0">
                <a:solidFill>
                  <a:srgbClr val="73B900"/>
                </a:solidFill>
                <a:effectLst/>
                <a:latin typeface="Arial"/>
                <a:ea typeface="+mn-ea"/>
                <a:cs typeface="Arial" charset="0"/>
              </a:rPr>
              <a:t>Kernel 1</a:t>
            </a:r>
          </a:p>
        </p:txBody>
      </p:sp>
      <p:sp>
        <p:nvSpPr>
          <p:cNvPr id="20489" name="TextBox 63"/>
          <p:cNvSpPr txBox="1">
            <a:spLocks noChangeArrowheads="1"/>
          </p:cNvSpPr>
          <p:nvPr/>
        </p:nvSpPr>
        <p:spPr bwMode="auto">
          <a:xfrm>
            <a:off x="9721090" y="4521202"/>
            <a:ext cx="1680465" cy="18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1200">
                <a:solidFill>
                  <a:srgbClr val="73B900"/>
                </a:solidFill>
                <a:effectLst/>
              </a:rPr>
              <a:t>…</a:t>
            </a:r>
          </a:p>
        </p:txBody>
      </p:sp>
      <p:grpSp>
        <p:nvGrpSpPr>
          <p:cNvPr id="20490" name="Group 7"/>
          <p:cNvGrpSpPr>
            <a:grpSpLocks/>
          </p:cNvGrpSpPr>
          <p:nvPr/>
        </p:nvGrpSpPr>
        <p:grpSpPr bwMode="auto">
          <a:xfrm>
            <a:off x="3186176" y="6959602"/>
            <a:ext cx="1398016" cy="1623568"/>
            <a:chOff x="4704" y="3281"/>
            <a:chExt cx="688" cy="799"/>
          </a:xfrm>
        </p:grpSpPr>
        <p:sp>
          <p:nvSpPr>
            <p:cNvPr id="20536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37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38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9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0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1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2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3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4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5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6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7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48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91" name="Group 7"/>
          <p:cNvGrpSpPr>
            <a:grpSpLocks/>
          </p:cNvGrpSpPr>
          <p:nvPr/>
        </p:nvGrpSpPr>
        <p:grpSpPr bwMode="auto">
          <a:xfrm>
            <a:off x="4844288" y="6959602"/>
            <a:ext cx="1398016" cy="1623568"/>
            <a:chOff x="4704" y="3281"/>
            <a:chExt cx="688" cy="799"/>
          </a:xfrm>
        </p:grpSpPr>
        <p:sp>
          <p:nvSpPr>
            <p:cNvPr id="20523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24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25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6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7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8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9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0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1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2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3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4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35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92" name="Group 7"/>
          <p:cNvGrpSpPr>
            <a:grpSpLocks/>
          </p:cNvGrpSpPr>
          <p:nvPr/>
        </p:nvGrpSpPr>
        <p:grpSpPr bwMode="auto">
          <a:xfrm>
            <a:off x="6502400" y="6959602"/>
            <a:ext cx="1398016" cy="1623568"/>
            <a:chOff x="4704" y="3281"/>
            <a:chExt cx="688" cy="799"/>
          </a:xfrm>
        </p:grpSpPr>
        <p:sp>
          <p:nvSpPr>
            <p:cNvPr id="20510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511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512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3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4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5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6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7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8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19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0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1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22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493" name="Group 7"/>
          <p:cNvGrpSpPr>
            <a:grpSpLocks/>
          </p:cNvGrpSpPr>
          <p:nvPr/>
        </p:nvGrpSpPr>
        <p:grpSpPr bwMode="auto">
          <a:xfrm>
            <a:off x="8160512" y="6959602"/>
            <a:ext cx="1398016" cy="1623568"/>
            <a:chOff x="4704" y="3281"/>
            <a:chExt cx="688" cy="799"/>
          </a:xfrm>
        </p:grpSpPr>
        <p:sp>
          <p:nvSpPr>
            <p:cNvPr id="20497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10000"/>
                </a:spcBef>
              </a:pPr>
              <a:endParaRPr lang="en-US" sz="1800">
                <a:solidFill>
                  <a:srgbClr val="FFFFFF"/>
                </a:solidFill>
                <a:effectLst/>
                <a:latin typeface="Courier New" charset="0"/>
              </a:endParaRPr>
            </a:p>
          </p:txBody>
        </p:sp>
        <p:grpSp>
          <p:nvGrpSpPr>
            <p:cNvPr id="20498" name="Group 9"/>
            <p:cNvGrpSpPr>
              <a:grpSpLocks/>
            </p:cNvGrpSpPr>
            <p:nvPr/>
          </p:nvGrpSpPr>
          <p:grpSpPr bwMode="auto">
            <a:xfrm>
              <a:off x="4774" y="3503"/>
              <a:ext cx="554" cy="529"/>
              <a:chOff x="1045" y="1780"/>
              <a:chExt cx="806" cy="773"/>
            </a:xfrm>
          </p:grpSpPr>
          <p:sp>
            <p:nvSpPr>
              <p:cNvPr id="20499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0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1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2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3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4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5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6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7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8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509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1 w 208"/>
                  <a:gd name="T1" fmla="*/ 0 h 1536"/>
                  <a:gd name="T2" fmla="*/ 1 w 208"/>
                  <a:gd name="T3" fmla="*/ 1 h 1536"/>
                  <a:gd name="T4" fmla="*/ 1 w 208"/>
                  <a:gd name="T5" fmla="*/ 1 h 1536"/>
                  <a:gd name="T6" fmla="*/ 1 w 208"/>
                  <a:gd name="T7" fmla="*/ 1 h 1536"/>
                  <a:gd name="T8" fmla="*/ 1 w 208"/>
                  <a:gd name="T9" fmla="*/ 1 h 1536"/>
                  <a:gd name="T10" fmla="*/ 1 w 208"/>
                  <a:gd name="T11" fmla="*/ 1 h 1536"/>
                  <a:gd name="T12" fmla="*/ 1 w 208"/>
                  <a:gd name="T13" fmla="*/ 1 h 1536"/>
                  <a:gd name="T14" fmla="*/ 1 w 208"/>
                  <a:gd name="T15" fmla="*/ 1 h 1536"/>
                  <a:gd name="T16" fmla="*/ 1 w 208"/>
                  <a:gd name="T17" fmla="*/ 1 h 1536"/>
                  <a:gd name="T18" fmla="*/ 1 w 208"/>
                  <a:gd name="T19" fmla="*/ 1 h 1536"/>
                  <a:gd name="T20" fmla="*/ 1 w 208"/>
                  <a:gd name="T21" fmla="*/ 1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600"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1040384" y="7349745"/>
            <a:ext cx="1478234" cy="518288"/>
          </a:xfrm>
          <a:prstGeom prst="rect">
            <a:avLst/>
          </a:prstGeom>
          <a:noFill/>
        </p:spPr>
        <p:txBody>
          <a:bodyPr wrap="none" lIns="117036" tIns="58518" rIns="117036" bIns="58518">
            <a:spAutoFit/>
          </a:bodyPr>
          <a:lstStyle/>
          <a:p>
            <a:pPr algn="l">
              <a:defRPr/>
            </a:pPr>
            <a:r>
              <a:rPr lang="en-US" sz="2600" dirty="0">
                <a:solidFill>
                  <a:srgbClr val="73B900"/>
                </a:solidFill>
                <a:effectLst/>
                <a:latin typeface="Arial"/>
                <a:ea typeface="+mn-ea"/>
                <a:cs typeface="Arial" charset="0"/>
              </a:rPr>
              <a:t>Kernel 2</a:t>
            </a:r>
          </a:p>
        </p:txBody>
      </p:sp>
      <p:sp>
        <p:nvSpPr>
          <p:cNvPr id="20495" name="TextBox 178"/>
          <p:cNvSpPr txBox="1">
            <a:spLocks noChangeArrowheads="1"/>
          </p:cNvSpPr>
          <p:nvPr/>
        </p:nvSpPr>
        <p:spPr bwMode="auto">
          <a:xfrm>
            <a:off x="9721090" y="6374386"/>
            <a:ext cx="1680465" cy="18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1200">
                <a:solidFill>
                  <a:srgbClr val="73B900"/>
                </a:solidFill>
                <a:effectLst/>
              </a:rPr>
              <a:t>…</a:t>
            </a:r>
          </a:p>
        </p:txBody>
      </p:sp>
      <p:sp>
        <p:nvSpPr>
          <p:cNvPr id="20496" name="TextBox 179"/>
          <p:cNvSpPr txBox="1">
            <a:spLocks noChangeArrowheads="1"/>
          </p:cNvSpPr>
          <p:nvPr/>
        </p:nvSpPr>
        <p:spPr bwMode="auto">
          <a:xfrm>
            <a:off x="5527042" y="7609842"/>
            <a:ext cx="1680465" cy="18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1200">
                <a:solidFill>
                  <a:srgbClr val="73B900"/>
                </a:solidFill>
                <a:effectLst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95972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SIMD: Neglected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/ </a:t>
            </a:r>
            <a:r>
              <a:rPr lang="en-US" dirty="0" err="1" smtClean="0"/>
              <a:t>Pthreads</a:t>
            </a:r>
            <a:r>
              <a:rPr lang="en-US" dirty="0" smtClean="0"/>
              <a:t> / MPI all neglect SIMD parallelism</a:t>
            </a:r>
          </a:p>
          <a:p>
            <a:r>
              <a:rPr lang="en-US" dirty="0" smtClean="0"/>
              <a:t>Because it is difficult for a compiler to exploit SIMD</a:t>
            </a:r>
          </a:p>
          <a:p>
            <a:r>
              <a:rPr lang="en-US" dirty="0" smtClean="0"/>
              <a:t>How do you deal with sparse data &amp; branches?</a:t>
            </a:r>
          </a:p>
          <a:p>
            <a:pPr lvl="1"/>
            <a:r>
              <a:rPr lang="en-US" dirty="0" smtClean="0"/>
              <a:t>Many languages (like C) are difficult to </a:t>
            </a:r>
            <a:r>
              <a:rPr lang="en-US" dirty="0" err="1" smtClean="0"/>
              <a:t>vectorize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common solution:</a:t>
            </a:r>
          </a:p>
          <a:p>
            <a:pPr lvl="1"/>
            <a:r>
              <a:rPr lang="en-US" dirty="0" smtClean="0"/>
              <a:t>Either forget about SIMD</a:t>
            </a:r>
          </a:p>
          <a:p>
            <a:pPr lvl="2"/>
            <a:r>
              <a:rPr lang="en-US" dirty="0" smtClean="0"/>
              <a:t>Pray the </a:t>
            </a:r>
            <a:r>
              <a:rPr lang="en-US" dirty="0" err="1" smtClean="0"/>
              <a:t>autovectorizer</a:t>
            </a:r>
            <a:r>
              <a:rPr lang="en-US" dirty="0" smtClean="0"/>
              <a:t> likes you</a:t>
            </a:r>
          </a:p>
          <a:p>
            <a:pPr lvl="1"/>
            <a:r>
              <a:rPr lang="en-US" dirty="0" smtClean="0"/>
              <a:t>Or instantiate </a:t>
            </a:r>
            <a:r>
              <a:rPr lang="en-US" dirty="0" err="1" smtClean="0"/>
              <a:t>intrinsics</a:t>
            </a:r>
            <a:r>
              <a:rPr lang="en-US" dirty="0" smtClean="0"/>
              <a:t> (assembly language)</a:t>
            </a:r>
          </a:p>
          <a:p>
            <a:pPr lvl="1"/>
            <a:r>
              <a:rPr lang="en-US" dirty="0" smtClean="0"/>
              <a:t>Requires a new code version for every SIMD extension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SAXPY in CUDA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Explicit versus implicit parallelism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50240" y="3582417"/>
            <a:ext cx="11704320" cy="474675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>
            <a:lvl1pPr marL="382588" indent="-3825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__global__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void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SAXPY(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n,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a,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* x,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* y)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{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i =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blockDim.x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*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blockIdx.x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+</a:t>
            </a:r>
            <a:r>
              <a:rPr lang="en-US" sz="2600" b="1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threadIdx.x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600" b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if</a:t>
            </a: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(i &lt; n)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    y[i] = a * x[i] + y[i];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}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6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SAXPY &lt;&lt;&lt; n/256, 256 &gt;&gt;&gt;(n, a, x, y);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000" b="1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b="1">
              <a:solidFill>
                <a:srgbClr val="FFFFFF"/>
              </a:solidFill>
              <a:effectLst/>
              <a:latin typeface="Arial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23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SAXPY in CUDA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Explicit versus implicit parallelism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50240" y="3582417"/>
            <a:ext cx="11704320" cy="474675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>
            <a:lvl1pPr marL="382588" indent="-3825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__global__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void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SAXPY(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n,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a,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* x,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float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* y)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{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int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i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=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blockDim.x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*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blockIdx.x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+</a:t>
            </a:r>
            <a:r>
              <a:rPr lang="en-US" sz="2600" b="1" dirty="0">
                <a:solidFill>
                  <a:srgbClr val="92D050"/>
                </a:solidFill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threadIdx.x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6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cs typeface="Courier New" charset="0"/>
              </a:rPr>
              <a:t>if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(</a:t>
            </a:r>
            <a:r>
              <a:rPr lang="en-US" sz="26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i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&lt; n)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        y[</a:t>
            </a:r>
            <a:r>
              <a:rPr lang="en-US" sz="26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i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] = a * x[</a:t>
            </a:r>
            <a:r>
              <a:rPr lang="en-US" sz="26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i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] + y[</a:t>
            </a:r>
            <a:r>
              <a:rPr lang="en-US" sz="2600" b="1" dirty="0" err="1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i</a:t>
            </a: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];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}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6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FFFFFF"/>
                </a:solidFill>
                <a:effectLst/>
                <a:latin typeface="Courier New" charset="0"/>
                <a:cs typeface="Courier New" charset="0"/>
              </a:rPr>
              <a:t>SAXPY &lt;&lt;&lt; n/256, 256 &gt;&gt;&gt;(n, a, x, y);</a:t>
            </a: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sz="2000" b="1" dirty="0">
              <a:solidFill>
                <a:srgbClr val="FFFFFF"/>
              </a:solidFill>
              <a:effectLst/>
              <a:latin typeface="Courier New" charset="0"/>
              <a:cs typeface="Courier New" charset="0"/>
            </a:endParaRPr>
          </a:p>
          <a:p>
            <a:pPr algn="l">
              <a:spcBef>
                <a:spcPct val="20000"/>
              </a:spcBef>
              <a:buSzPct val="100000"/>
              <a:defRPr/>
            </a:pPr>
            <a:endParaRPr lang="en-US" b="1" dirty="0">
              <a:solidFill>
                <a:srgbClr val="FFFFFF"/>
              </a:solidFill>
              <a:effectLst/>
              <a:latin typeface="Arial" charset="0"/>
              <a:cs typeface="Courier New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62352" y="7721602"/>
            <a:ext cx="2296161" cy="707136"/>
          </a:xfrm>
          <a:prstGeom prst="rect">
            <a:avLst/>
          </a:prstGeom>
          <a:noFill/>
          <a:ln w="63500">
            <a:solidFill>
              <a:srgbClr val="73B9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7036" tIns="58518" rIns="117036" bIns="58518" anchor="ctr"/>
          <a:lstStyle/>
          <a:p>
            <a:pPr>
              <a:defRPr/>
            </a:pPr>
            <a:endParaRPr lang="en-US" sz="2600">
              <a:effectLst/>
              <a:latin typeface="Arial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8129" y="8764017"/>
            <a:ext cx="2441714" cy="518288"/>
          </a:xfrm>
          <a:prstGeom prst="rect">
            <a:avLst/>
          </a:prstGeom>
          <a:noFill/>
        </p:spPr>
        <p:txBody>
          <a:bodyPr wrap="none" lIns="117036" tIns="58518" rIns="117036" bIns="58518">
            <a:spAutoFit/>
          </a:bodyPr>
          <a:lstStyle/>
          <a:p>
            <a:pPr algn="l">
              <a:defRPr/>
            </a:pPr>
            <a:r>
              <a:rPr lang="en-US" sz="2600" dirty="0">
                <a:solidFill>
                  <a:srgbClr val="73B900"/>
                </a:solidFill>
                <a:effectLst/>
                <a:latin typeface="Arial"/>
                <a:ea typeface="+mn-ea"/>
                <a:cs typeface="Arial" charset="0"/>
              </a:rPr>
              <a:t>Decomposition</a:t>
            </a:r>
          </a:p>
        </p:txBody>
      </p:sp>
      <p:cxnSp>
        <p:nvCxnSpPr>
          <p:cNvPr id="10" name="Straight Arrow Connector 9"/>
          <p:cNvCxnSpPr>
            <a:cxnSpLocks noChangeShapeType="1"/>
            <a:endCxn id="7" idx="2"/>
          </p:cNvCxnSpPr>
          <p:nvPr/>
        </p:nvCxnSpPr>
        <p:spPr bwMode="auto">
          <a:xfrm rot="10800000">
            <a:off x="3710435" y="8428736"/>
            <a:ext cx="1237488" cy="599441"/>
          </a:xfrm>
          <a:prstGeom prst="straightConnector1">
            <a:avLst/>
          </a:prstGeom>
          <a:noFill/>
          <a:ln w="76200">
            <a:solidFill>
              <a:srgbClr val="73B9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5952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650240" y="1515875"/>
            <a:ext cx="11704320" cy="67198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SAXPY in Thrust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60096" y="2328673"/>
            <a:ext cx="12387072" cy="71201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// C++ </a:t>
            </a:r>
            <a:r>
              <a:rPr lang="en-US" sz="2600" b="1" dirty="0" err="1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functor</a:t>
            </a:r>
            <a:r>
              <a:rPr lang="en-US" sz="2600" b="1" dirty="0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 replaces __global__ function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 err="1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600" b="1" dirty="0" err="1" smtClean="0">
                <a:effectLst/>
                <a:latin typeface="Courier New" charset="0"/>
                <a:ea typeface="Courier New" charset="0"/>
                <a:cs typeface="Courier New" charset="0"/>
              </a:rPr>
              <a:t>saxpy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600" b="1" dirty="0" smtClean="0">
                <a:effectLst/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US" sz="26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en-US" sz="2600" b="1" dirty="0" smtClean="0">
                <a:effectLst/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26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saxpy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_a) : a(_a) {}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endParaRPr lang="en-US" sz="26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__host__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__device__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operator()(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x,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y</a:t>
            </a:r>
            <a:r>
              <a:rPr lang="en-US" sz="2600" b="1" dirty="0" smtClean="0">
                <a:effectLst/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600" b="1" dirty="0" smtClean="0">
                <a:effectLst/>
                <a:latin typeface="Courier New" charset="0"/>
                <a:ea typeface="Courier New" charset="0"/>
                <a:cs typeface="Courier New" charset="0"/>
              </a:rPr>
              <a:t>{ </a:t>
            </a:r>
            <a:endParaRPr lang="en-US" sz="26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600" b="1" dirty="0">
                <a:solidFill>
                  <a:srgbClr val="FFC00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a * x + y;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};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endParaRPr lang="en-US" sz="26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600" b="1" dirty="0">
                <a:solidFill>
                  <a:srgbClr val="92D050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transform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x.begin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x.end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y.begin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y.begin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26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saxpy</a:t>
            </a:r>
            <a:r>
              <a:rPr lang="en-US" sz="2600" b="1" dirty="0">
                <a:effectLst/>
                <a:latin typeface="Courier New" charset="0"/>
                <a:ea typeface="Courier New" charset="0"/>
                <a:cs typeface="Courier New" charset="0"/>
              </a:rPr>
              <a:t>(a));</a:t>
            </a:r>
          </a:p>
        </p:txBody>
      </p:sp>
      <p:sp>
        <p:nvSpPr>
          <p:cNvPr id="235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Explicit versus implicit parallelism</a:t>
            </a:r>
          </a:p>
        </p:txBody>
      </p:sp>
    </p:spTree>
    <p:extLst>
      <p:ext uri="{BB962C8B-B14F-4D97-AF65-F5344CB8AC3E}">
        <p14:creationId xmlns:p14="http://schemas.microsoft.com/office/powerpoint/2010/main" val="929047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Implicitly Parallel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Algorithms expose lots of </a:t>
            </a:r>
            <a:r>
              <a:rPr lang="en-US" i="1" dirty="0" smtClean="0"/>
              <a:t>fine-grained</a:t>
            </a:r>
            <a:r>
              <a:rPr lang="en-US" dirty="0" smtClean="0"/>
              <a:t> parallelism</a:t>
            </a:r>
          </a:p>
          <a:p>
            <a:pPr lvl="1">
              <a:defRPr/>
            </a:pPr>
            <a:r>
              <a:rPr lang="en-US" dirty="0" smtClean="0"/>
              <a:t>Generally expose O(N) independent threads of execution</a:t>
            </a:r>
          </a:p>
          <a:p>
            <a:pPr lvl="1">
              <a:defRPr/>
            </a:pPr>
            <a:r>
              <a:rPr lang="en-US" dirty="0" smtClean="0"/>
              <a:t>Minimal constraints on implementation details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Programmer identifies opportunities for parallelism</a:t>
            </a:r>
          </a:p>
          <a:p>
            <a:pPr lvl="1">
              <a:defRPr/>
            </a:pPr>
            <a:r>
              <a:rPr lang="en-US" dirty="0" smtClean="0"/>
              <a:t>Thrust determines explicit decomposition onto hardware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Finding parallelism in sequential code is hard</a:t>
            </a:r>
          </a:p>
          <a:p>
            <a:pPr lvl="1">
              <a:defRPr/>
            </a:pPr>
            <a:r>
              <a:rPr lang="en-US" dirty="0" smtClean="0"/>
              <a:t>Mapping parallel computations onto hardware is easier</a:t>
            </a:r>
          </a:p>
        </p:txBody>
      </p:sp>
    </p:spTree>
    <p:extLst>
      <p:ext uri="{BB962C8B-B14F-4D97-AF65-F5344CB8AC3E}">
        <p14:creationId xmlns:p14="http://schemas.microsoft.com/office/powerpoint/2010/main" val="1456372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a serial reduction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Productivity Implications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979171" y="3972563"/>
            <a:ext cx="8959088" cy="32004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// sum reduction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sum = 0;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(i = 0; i &lt; n; ++i)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  sum += v[i];</a:t>
            </a:r>
          </a:p>
        </p:txBody>
      </p:sp>
    </p:spTree>
    <p:extLst>
      <p:ext uri="{BB962C8B-B14F-4D97-AF65-F5344CB8AC3E}">
        <p14:creationId xmlns:p14="http://schemas.microsoft.com/office/powerpoint/2010/main" val="1963571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a serial reduction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Productivity Implications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979171" y="3972563"/>
            <a:ext cx="8959088" cy="32004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// product reduction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product = 1;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(i = 0; i &lt; n; ++i)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  product *= v[i];</a:t>
            </a:r>
          </a:p>
        </p:txBody>
      </p:sp>
    </p:spTree>
    <p:extLst>
      <p:ext uri="{BB962C8B-B14F-4D97-AF65-F5344CB8AC3E}">
        <p14:creationId xmlns:p14="http://schemas.microsoft.com/office/powerpoint/2010/main" val="4154667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a serial reduction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Productivity Implications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979171" y="3972563"/>
            <a:ext cx="8959088" cy="32004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// max reduction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max = 0;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(i = 0; i &lt; n; ++i)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4100" b="1">
                <a:effectLst/>
                <a:latin typeface="Courier New" charset="0"/>
                <a:ea typeface="Courier New" charset="0"/>
                <a:cs typeface="Courier New" charset="0"/>
              </a:rPr>
              <a:t>  max = std::max(max,v[i]);</a:t>
            </a:r>
          </a:p>
        </p:txBody>
      </p:sp>
    </p:spTree>
    <p:extLst>
      <p:ext uri="{BB962C8B-B14F-4D97-AF65-F5344CB8AC3E}">
        <p14:creationId xmlns:p14="http://schemas.microsoft.com/office/powerpoint/2010/main" val="3546646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650240" y="2141731"/>
            <a:ext cx="11704320" cy="67198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Compare to low-level CUDA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Productivity Implications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824994" y="3167889"/>
            <a:ext cx="4175761" cy="127406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2000" b="1">
                <a:effectLst/>
                <a:latin typeface="Courier New" charset="0"/>
                <a:ea typeface="Courier New" charset="0"/>
                <a:cs typeface="Courier New" charset="0"/>
              </a:rPr>
              <a:t>sum = 0;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2000" b="1">
                <a:effectLst/>
                <a:latin typeface="Courier New" charset="0"/>
                <a:ea typeface="Courier New" charset="0"/>
                <a:cs typeface="Courier New" charset="0"/>
              </a:rPr>
              <a:t>(i = 0; i &lt; n; ++i)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>
                <a:effectLst/>
                <a:latin typeface="Courier New" charset="0"/>
                <a:ea typeface="Courier New" charset="0"/>
                <a:cs typeface="Courier New" charset="0"/>
              </a:rPr>
              <a:t>  sum += v[i];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866385" y="3159761"/>
            <a:ext cx="6520687" cy="593547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39" tIns="65019" rIns="130039" bIns="65019"/>
          <a:lstStyle/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__global__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block_sum(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 float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*input,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per_block_results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const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size_t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extern __shared__ float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sdata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[];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unsigned 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blockIdx.x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blockDim.x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threadIdx.x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9FC5E8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// load input into __shared__ memory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float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0;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 err="1">
                <a:solidFill>
                  <a:srgbClr val="FF9933"/>
                </a:solidFill>
                <a:effectLst/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(i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{</a:t>
            </a:r>
          </a:p>
          <a:p>
            <a:pPr marL="489681" indent="-489681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  x = input[i];</a:t>
            </a:r>
          </a:p>
          <a:p>
            <a:pPr marL="489681" indent="-489681" eaLnBrk="0" hangingPunct="0">
              <a:spcBef>
                <a:spcPct val="20000"/>
              </a:spcBef>
              <a:buSzPct val="100000"/>
              <a:defRPr/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1967700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Leveraging Parallel Primitives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704320" cy="561238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sort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liberally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7776" y="3263395"/>
          <a:ext cx="11606784" cy="4376935"/>
        </p:xfrm>
        <a:graphic>
          <a:graphicData uri="http://schemas.openxmlformats.org/drawingml/2006/table">
            <a:tbl>
              <a:tblPr/>
              <a:tblGrid>
                <a:gridCol w="2405888"/>
                <a:gridCol w="2267712"/>
                <a:gridCol w="4285488"/>
                <a:gridCol w="2647696"/>
              </a:tblGrid>
              <a:tr h="743713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 type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B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std::sort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B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tbb::parallel_sort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B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thrust::sort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B900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char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25.1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68.3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3532.2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short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15.1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46.8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1741.6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int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10.6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35.1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804.8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long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10.3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34.5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291.4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float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8.7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28.4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819.8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05537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Courier New" charset="0"/>
                          <a:ea typeface="ＭＳ Ｐゴシック" charset="-128"/>
                          <a:cs typeface="Courier New" charset="0"/>
                        </a:rPr>
                        <a:t>double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8.5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28.2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358.9</a:t>
                      </a:r>
                    </a:p>
                  </a:txBody>
                  <a:tcPr marL="108373" marR="108373" marT="72273" marB="722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  <p:sp>
        <p:nvSpPr>
          <p:cNvPr id="42030" name="TextBox 5"/>
          <p:cNvSpPr txBox="1">
            <a:spLocks noChangeArrowheads="1"/>
          </p:cNvSpPr>
          <p:nvPr/>
        </p:nvSpPr>
        <p:spPr bwMode="auto">
          <a:xfrm>
            <a:off x="4971561" y="8219440"/>
            <a:ext cx="2519134" cy="48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effectLst/>
                <a:latin typeface="Trebuchet MS" charset="0"/>
              </a:rPr>
              <a:t>Intel Core i7 950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6043169" y="5029203"/>
            <a:ext cx="514096" cy="5866384"/>
          </a:xfrm>
          <a:prstGeom prst="rightBrace">
            <a:avLst>
              <a:gd name="adj1" fmla="val 30008"/>
              <a:gd name="adj2" fmla="val 49627"/>
            </a:avLst>
          </a:prstGeom>
          <a:ln w="38100">
            <a:solidFill>
              <a:srgbClr val="73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17036" tIns="58518" rIns="117036" bIns="58518" anchor="ctr"/>
          <a:lstStyle/>
          <a:p>
            <a:pPr>
              <a:defRPr/>
            </a:pPr>
            <a:endParaRPr lang="en-US" sz="260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42032" name="TextBox 7"/>
          <p:cNvSpPr txBox="1">
            <a:spLocks noChangeArrowheads="1"/>
          </p:cNvSpPr>
          <p:nvPr/>
        </p:nvSpPr>
        <p:spPr bwMode="auto">
          <a:xfrm>
            <a:off x="9151124" y="8219440"/>
            <a:ext cx="2950442" cy="48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36" tIns="58518" rIns="117036" bIns="585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effectLst/>
                <a:latin typeface="Trebuchet MS" charset="0"/>
              </a:rPr>
              <a:t>NVIDIA GeForce 480</a:t>
            </a:r>
          </a:p>
        </p:txBody>
      </p:sp>
    </p:spTree>
    <p:extLst>
      <p:ext uri="{BB962C8B-B14F-4D97-AF65-F5344CB8AC3E}">
        <p14:creationId xmlns:p14="http://schemas.microsoft.com/office/powerpoint/2010/main" val="503868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Input-Sensitive Optimizations</a:t>
            </a:r>
          </a:p>
        </p:txBody>
      </p:sp>
      <p:graphicFrame>
        <p:nvGraphicFramePr>
          <p:cNvPr id="43011" name="Chart 3"/>
          <p:cNvGraphicFramePr>
            <a:graphicFrameLocks/>
          </p:cNvGraphicFramePr>
          <p:nvPr/>
        </p:nvGraphicFramePr>
        <p:xfrm>
          <a:off x="1267970" y="2275842"/>
          <a:ext cx="10363200" cy="637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5" imgW="8096190" imgH="4974767" progId="Excel.Sheet.8">
                  <p:embed/>
                </p:oleObj>
              </mc:Choice>
              <mc:Fallback>
                <p:oleObj name="Worksheet" r:id="rId5" imgW="8096190" imgH="497476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70" y="2275842"/>
                        <a:ext cx="10363200" cy="6374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13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Brief History of x86 SIMD Extensions</a:t>
            </a:r>
            <a:endParaRPr lang="en-US" sz="5400" dirty="0"/>
          </a:p>
        </p:txBody>
      </p:sp>
      <p:sp>
        <p:nvSpPr>
          <p:cNvPr id="4" name="Rounded Rectangle 3"/>
          <p:cNvSpPr/>
          <p:nvPr/>
        </p:nvSpPr>
        <p:spPr>
          <a:xfrm>
            <a:off x="2767463" y="263652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MMX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67463" y="376428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67463" y="489204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SSE2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67463" y="601980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SSE3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67463" y="714756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SSSE3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67463" y="827532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SSE4.1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82263" y="266700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SSE4.2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6882263" y="379476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AVX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882263" y="492252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AVX+FMA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882263" y="598932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AVX2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3681863" y="339852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6" idx="0"/>
          </p:cNvCxnSpPr>
          <p:nvPr/>
        </p:nvCxnSpPr>
        <p:spPr>
          <a:xfrm rot="5400000">
            <a:off x="3498983" y="4709160"/>
            <a:ext cx="36576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2"/>
            <a:endCxn id="7" idx="0"/>
          </p:cNvCxnSpPr>
          <p:nvPr/>
        </p:nvCxnSpPr>
        <p:spPr>
          <a:xfrm rot="5400000">
            <a:off x="3498983" y="5836920"/>
            <a:ext cx="36576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  <a:endCxn id="8" idx="0"/>
          </p:cNvCxnSpPr>
          <p:nvPr/>
        </p:nvCxnSpPr>
        <p:spPr>
          <a:xfrm rot="5400000">
            <a:off x="3498983" y="6964680"/>
            <a:ext cx="36576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2"/>
            <a:endCxn id="9" idx="0"/>
          </p:cNvCxnSpPr>
          <p:nvPr/>
        </p:nvCxnSpPr>
        <p:spPr>
          <a:xfrm rot="5400000">
            <a:off x="3498983" y="8092440"/>
            <a:ext cx="36576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10" idx="0"/>
          </p:cNvCxnSpPr>
          <p:nvPr/>
        </p:nvCxnSpPr>
        <p:spPr>
          <a:xfrm rot="5400000" flipH="1" flipV="1">
            <a:off x="2554103" y="3794760"/>
            <a:ext cx="6370320" cy="4114800"/>
          </a:xfrm>
          <a:prstGeom prst="bentConnector5">
            <a:avLst>
              <a:gd name="adj1" fmla="val -3589"/>
              <a:gd name="adj2" fmla="val 50000"/>
              <a:gd name="adj3" fmla="val 1063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>
            <a:off x="7796663" y="34290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2"/>
            <a:endCxn id="12" idx="0"/>
          </p:cNvCxnSpPr>
          <p:nvPr/>
        </p:nvCxnSpPr>
        <p:spPr>
          <a:xfrm rot="5400000">
            <a:off x="7613783" y="4739640"/>
            <a:ext cx="36576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2"/>
            <a:endCxn id="13" idx="0"/>
          </p:cNvCxnSpPr>
          <p:nvPr/>
        </p:nvCxnSpPr>
        <p:spPr>
          <a:xfrm rot="5400000">
            <a:off x="7644263" y="5836920"/>
            <a:ext cx="30480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6291" y="2712720"/>
            <a:ext cx="1909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8*8 bit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Int</a:t>
            </a:r>
            <a:endParaRPr lang="en-US" sz="3200" dirty="0" smtClean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287" y="3931920"/>
            <a:ext cx="2075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4*32 bit FP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6836" y="4998720"/>
            <a:ext cx="2104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2*64 bit FP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263" y="6065520"/>
            <a:ext cx="26508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Horizontal ops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40063" y="3931920"/>
            <a:ext cx="20748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orbel"/>
                <a:cs typeface="Corbel"/>
              </a:rPr>
              <a:t>8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*32 bit FP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42958" y="4998720"/>
            <a:ext cx="18682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3 operand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45606" y="5826502"/>
            <a:ext cx="26687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256 bit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Int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 ops,</a:t>
            </a: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Gather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88200" y="8077200"/>
            <a:ext cx="18288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MIC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017000" y="8153400"/>
            <a:ext cx="1314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512 bit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769600" y="7086600"/>
            <a:ext cx="18288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3dNow!</a:t>
            </a:r>
            <a:endParaRPr lang="en-US" sz="2800" dirty="0"/>
          </a:p>
        </p:txBody>
      </p:sp>
      <p:sp>
        <p:nvSpPr>
          <p:cNvPr id="43" name="Rounded Rectangle 42"/>
          <p:cNvSpPr/>
          <p:nvPr/>
        </p:nvSpPr>
        <p:spPr>
          <a:xfrm>
            <a:off x="10769600" y="7848600"/>
            <a:ext cx="18288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SSE4.A</a:t>
            </a:r>
            <a:endParaRPr lang="en-US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10769600" y="8610600"/>
            <a:ext cx="18288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SSE5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75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Leveraging Parallel Primitives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Combine </a:t>
            </a:r>
            <a:r>
              <a:rPr lang="en-US" dirty="0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sort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with </a:t>
            </a:r>
            <a:r>
              <a:rPr lang="en-US" dirty="0" err="1">
                <a:solidFill>
                  <a:srgbClr val="92D050"/>
                </a:solidFill>
                <a:latin typeface="Courier New" charset="0"/>
                <a:ea typeface="ＭＳ Ｐゴシック" charset="0"/>
                <a:cs typeface="Courier New" charset="0"/>
              </a:rPr>
              <a:t>reduce_by_key</a:t>
            </a:r>
            <a:endParaRPr lang="en-US" dirty="0">
              <a:solidFill>
                <a:srgbClr val="92D05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Keyed reduction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Bring like items together, collapse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Poor man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s </a:t>
            </a:r>
            <a:r>
              <a:rPr lang="en-US" dirty="0" err="1" smtClean="0">
                <a:latin typeface="Arial" charset="0"/>
                <a:ea typeface="ＭＳ Ｐゴシック" charset="0"/>
              </a:rPr>
              <a:t>MapReduce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Can often be faster than custom solutions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I wrote an image histogram routine in CUDA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Bit-level optimizations and shared memory atomics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Was 2x slower than </a:t>
            </a:r>
            <a:r>
              <a:rPr lang="en-US" dirty="0" smtClean="0">
                <a:solidFill>
                  <a:srgbClr val="7CBF33"/>
                </a:solidFill>
                <a:latin typeface="Courier New"/>
                <a:ea typeface="ＭＳ Ｐゴシック" charset="0"/>
                <a:cs typeface="Courier New"/>
              </a:rPr>
              <a:t>thrust::sort</a:t>
            </a:r>
            <a:r>
              <a:rPr lang="en-US" dirty="0" smtClean="0">
                <a:solidFill>
                  <a:srgbClr val="7CBF33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+ </a:t>
            </a:r>
            <a:r>
              <a:rPr lang="en-US" dirty="0" smtClean="0">
                <a:solidFill>
                  <a:srgbClr val="7CBF33"/>
                </a:solidFill>
                <a:latin typeface="Courier New"/>
                <a:ea typeface="ＭＳ Ｐゴシック" charset="0"/>
                <a:cs typeface="Courier New"/>
              </a:rPr>
              <a:t>thrust::</a:t>
            </a:r>
            <a:r>
              <a:rPr lang="en-US" dirty="0" err="1" smtClean="0">
                <a:solidFill>
                  <a:srgbClr val="7CBF33"/>
                </a:solidFill>
                <a:latin typeface="Courier New"/>
                <a:ea typeface="ＭＳ Ｐゴシック" charset="0"/>
                <a:cs typeface="Courier New"/>
              </a:rPr>
              <a:t>reduce_by_key</a:t>
            </a:r>
            <a:endParaRPr lang="en-US" dirty="0">
              <a:solidFill>
                <a:srgbClr val="7CBF33"/>
              </a:solidFill>
              <a:latin typeface="Courier New"/>
              <a:ea typeface="ＭＳ Ｐゴシック" charset="0"/>
              <a:cs typeface="Courier New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00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Quick Start Guide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Documentation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Mailing list (thrust-users)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Thrust 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ithub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200" y="2133600"/>
            <a:ext cx="4364319" cy="517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814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optimized processors complement latency optimized processors</a:t>
            </a:r>
          </a:p>
          <a:p>
            <a:r>
              <a:rPr lang="en-US" dirty="0" smtClean="0"/>
              <a:t>Programming models like CUDA and OpenCL enable heterogeneous parallel programming</a:t>
            </a:r>
          </a:p>
          <a:p>
            <a:r>
              <a:rPr lang="en-US" dirty="0" smtClean="0"/>
              <a:t>They abstract SIMD, making it easy to use wide SIMD vectors</a:t>
            </a:r>
          </a:p>
          <a:p>
            <a:r>
              <a:rPr lang="en-US" dirty="0" smtClean="0"/>
              <a:t>CUDA and OpenCL encourages SIMD friendly, highly scalable algorithm design and implementation</a:t>
            </a:r>
          </a:p>
          <a:p>
            <a:r>
              <a:rPr lang="en-US" dirty="0" smtClean="0"/>
              <a:t>Thrust is a productive C++ library for CUDA development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8488" y="4191000"/>
            <a:ext cx="385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Bryan Catanzaro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317" y="4953000"/>
            <a:ext cx="4363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  <a:hlinkClick r:id="rId2"/>
              </a:rPr>
              <a:t>bcatanzaro@nvidia.com</a:t>
            </a:r>
            <a:endParaRPr lang="en-US" sz="3200" dirty="0">
              <a:solidFill>
                <a:srgbClr val="000000"/>
              </a:solidFill>
              <a:effectLst/>
              <a:latin typeface="Corbel"/>
              <a:cs typeface="Corbel"/>
            </a:endParaRPr>
          </a:p>
          <a:p>
            <a:endParaRPr lang="en-US" sz="3200" dirty="0" smtClean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0" y="8077200"/>
            <a:ext cx="4661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Corbel"/>
                <a:cs typeface="Corbel"/>
                <a:hlinkClick r:id="rId3"/>
              </a:rPr>
              <a:t>http://research.nvidia.com</a:t>
            </a:r>
            <a:endParaRPr lang="en-US" sz="3200" dirty="0" smtClean="0">
              <a:solidFill>
                <a:srgbClr val="000000"/>
              </a:solidFill>
              <a:effectLst/>
              <a:latin typeface="Corbel"/>
              <a:cs typeface="Corbel"/>
            </a:endParaRPr>
          </a:p>
          <a:p>
            <a:endParaRPr lang="en-US" sz="3200" dirty="0" smtClean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262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3401" y="2209799"/>
            <a:ext cx="6858000" cy="3352801"/>
          </a:xfrm>
          <a:prstGeom prst="roundRect">
            <a:avLst>
              <a:gd name="adj" fmla="val 78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SIMD?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6172200"/>
            <a:ext cx="11704320" cy="2931160"/>
          </a:xfrm>
        </p:spPr>
        <p:txBody>
          <a:bodyPr/>
          <a:lstStyle/>
          <a:p>
            <a:r>
              <a:rPr lang="en-US" dirty="0" smtClean="0"/>
              <a:t>Neglecting SIMD is becoming more expensive</a:t>
            </a:r>
          </a:p>
          <a:p>
            <a:pPr lvl="1"/>
            <a:r>
              <a:rPr lang="en-US" sz="2800" dirty="0" smtClean="0"/>
              <a:t>AVX: 8 way SIMD, Xeon Phi: 16 way SIMD, </a:t>
            </a:r>
            <a:br>
              <a:rPr lang="en-US" sz="2800" dirty="0" smtClean="0"/>
            </a:br>
            <a:r>
              <a:rPr lang="en-US" sz="2800" dirty="0" err="1" smtClean="0"/>
              <a:t>Nvidia</a:t>
            </a:r>
            <a:r>
              <a:rPr lang="en-US" sz="2800" dirty="0" smtClean="0"/>
              <a:t>: 32 way SIMD, AMD: 64 way SIMD</a:t>
            </a:r>
          </a:p>
          <a:p>
            <a:r>
              <a:rPr lang="en-US" dirty="0" smtClean="0"/>
              <a:t>This problem composes with thread level parallelism</a:t>
            </a:r>
          </a:p>
          <a:p>
            <a:r>
              <a:rPr lang="en-US" dirty="0" smtClean="0"/>
              <a:t>We need a programming model which addresses both problems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1" y="2070100"/>
            <a:ext cx="6794500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2" y="5638803"/>
            <a:ext cx="3556523" cy="646327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4 way SIMD (SSE)</a:t>
            </a:r>
            <a:endParaRPr lang="en-US" sz="3600" dirty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871" y="5638803"/>
            <a:ext cx="3625932" cy="646315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Corbel"/>
                <a:cs typeface="Corbel"/>
              </a:rPr>
              <a:t>16 way SIMD (Phi)</a:t>
            </a:r>
            <a:endParaRPr lang="en-US" sz="3600" dirty="0">
              <a:solidFill>
                <a:srgbClr val="000000"/>
              </a:solidFill>
              <a:effectLst/>
              <a:latin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CUDA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CUDA is a programming model designed for:</a:t>
            </a:r>
          </a:p>
          <a:p>
            <a:pPr lvl="1"/>
            <a:r>
              <a:rPr lang="en-US" sz="3200" dirty="0" smtClean="0"/>
              <a:t>Heterogeneous architectures</a:t>
            </a:r>
          </a:p>
          <a:p>
            <a:pPr lvl="1"/>
            <a:r>
              <a:rPr lang="en-US" sz="3200" dirty="0" smtClean="0"/>
              <a:t>Wide SIMD parallelism</a:t>
            </a:r>
          </a:p>
          <a:p>
            <a:pPr lvl="1"/>
            <a:r>
              <a:rPr lang="en-US" sz="3200" dirty="0" smtClean="0"/>
              <a:t>Scalability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CUDA provides:</a:t>
            </a:r>
          </a:p>
          <a:p>
            <a:pPr lvl="1"/>
            <a:r>
              <a:rPr lang="en-US" sz="3200" dirty="0" smtClean="0"/>
              <a:t>A thread abstraction to deal with SIMD</a:t>
            </a:r>
          </a:p>
          <a:p>
            <a:pPr lvl="1"/>
            <a:r>
              <a:rPr lang="en-US" sz="3200" dirty="0" smtClean="0"/>
              <a:t>Synchronization &amp; data sharing between small thread groups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CUDA programs are written in C++ with minimal extensions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OpenCL is inspired by CUDA, but HW &amp; SW vendor neutral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8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8C92A4"/>
      </a:accent1>
      <a:accent2>
        <a:srgbClr val="92CDCF"/>
      </a:accent2>
      <a:accent3>
        <a:srgbClr val="E88651"/>
      </a:accent3>
      <a:accent4>
        <a:srgbClr val="31353D"/>
      </a:accent4>
      <a:accent5>
        <a:srgbClr val="C64847"/>
      </a:accent5>
      <a:accent6>
        <a:srgbClr val="445878"/>
      </a:accent6>
      <a:hlink>
        <a:srgbClr val="445878"/>
      </a:hlink>
      <a:folHlink>
        <a:srgbClr val="92CDCF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rgbClr val="000000"/>
            </a:solidFill>
            <a:effectLst/>
            <a:latin typeface="Corbel"/>
            <a:cs typeface="Corb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VIDIA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orbel"/>
            <a:cs typeface="Corbel"/>
          </a:defRPr>
        </a:defPPr>
      </a:lstStyle>
    </a:txDef>
  </a:objectDefaults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Pages>0</Pages>
  <Words>3981</Words>
  <Characters>0</Characters>
  <Application>Microsoft Macintosh PowerPoint</Application>
  <PresentationFormat>Custom</PresentationFormat>
  <Lines>0</Lines>
  <Paragraphs>942</Paragraphs>
  <Slides>73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Module</vt:lpstr>
      <vt:lpstr>NVIDIA</vt:lpstr>
      <vt:lpstr>Worksheet</vt:lpstr>
      <vt:lpstr>An Introduction to CUDA/OpenCL and Graphics Processors</vt:lpstr>
      <vt:lpstr>Heterogeneous Parallel Computing</vt:lpstr>
      <vt:lpstr>Latency vs. Throughput</vt:lpstr>
      <vt:lpstr>Why Heterogeneity?</vt:lpstr>
      <vt:lpstr>SIMD</vt:lpstr>
      <vt:lpstr>SIMD: Neglected Parallelism</vt:lpstr>
      <vt:lpstr>A Brief History of x86 SIMD Extensions</vt:lpstr>
      <vt:lpstr>What to do with SIMD?</vt:lpstr>
      <vt:lpstr>The CUDA Programming Model</vt:lpstr>
      <vt:lpstr>Hello World: Vector Addition</vt:lpstr>
      <vt:lpstr>Hierarchy of Concurrent Threads</vt:lpstr>
      <vt:lpstr>What is a CUDA Thread?</vt:lpstr>
      <vt:lpstr>What is a CUDA Thread Block?</vt:lpstr>
      <vt:lpstr>CUDA Supports:</vt:lpstr>
      <vt:lpstr>Synchronization</vt:lpstr>
      <vt:lpstr>Blocks must be independent</vt:lpstr>
      <vt:lpstr>Scalability</vt:lpstr>
      <vt:lpstr>Memory model</vt:lpstr>
      <vt:lpstr>Memory model</vt:lpstr>
      <vt:lpstr>Memory model</vt:lpstr>
      <vt:lpstr>Hello World: Vector Addition</vt:lpstr>
      <vt:lpstr>Hello World: Managing Data</vt:lpstr>
      <vt:lpstr>CUDA: Minimal extensions to C/C++</vt:lpstr>
      <vt:lpstr>Using per-block shared memory</vt:lpstr>
      <vt:lpstr>CUDA: Features available on GPU</vt:lpstr>
      <vt:lpstr>CUDA: Runtime support</vt:lpstr>
      <vt:lpstr>OpenCL</vt:lpstr>
      <vt:lpstr>CUDA and OpenCL correspondence</vt:lpstr>
      <vt:lpstr>OpenCL and SIMD</vt:lpstr>
      <vt:lpstr>Imperatives for Efficient CUDA Code</vt:lpstr>
      <vt:lpstr>Mapping CUDA to Nvidia GPUs</vt:lpstr>
      <vt:lpstr>Mapping CUDA to a GPU, continued</vt:lpstr>
      <vt:lpstr>Occupancy (Constants for Kepler)</vt:lpstr>
      <vt:lpstr>Profiling</vt:lpstr>
      <vt:lpstr>SIMD &amp; Control Flow</vt:lpstr>
      <vt:lpstr>Memory, Memory, Memory</vt:lpstr>
      <vt:lpstr>Memory is SIMD too</vt:lpstr>
      <vt:lpstr>Coalescing</vt:lpstr>
      <vt:lpstr>Data Structure Padding</vt:lpstr>
      <vt:lpstr>SoA, AoS</vt:lpstr>
      <vt:lpstr>Efficiency vs Productivity</vt:lpstr>
      <vt:lpstr>Efficiency and Productivity</vt:lpstr>
      <vt:lpstr>The Concrete Tax: A Case Study</vt:lpstr>
      <vt:lpstr>Abstraction, cont.</vt:lpstr>
      <vt:lpstr>PowerPoint Presentation</vt:lpstr>
      <vt:lpstr>Diving In</vt:lpstr>
      <vt:lpstr>Objectives</vt:lpstr>
      <vt:lpstr>Containers</vt:lpstr>
      <vt:lpstr>Iterators</vt:lpstr>
      <vt:lpstr>Iterators</vt:lpstr>
      <vt:lpstr>Iterators</vt:lpstr>
      <vt:lpstr>Algorithms</vt:lpstr>
      <vt:lpstr>Algorithms</vt:lpstr>
      <vt:lpstr>Algorithms</vt:lpstr>
      <vt:lpstr>Custom Types &amp; Operators</vt:lpstr>
      <vt:lpstr>Custom Types &amp; Operators</vt:lpstr>
      <vt:lpstr>Interoperability</vt:lpstr>
      <vt:lpstr>Recap</vt:lpstr>
      <vt:lpstr>Explicit versus implicit parallelism</vt:lpstr>
      <vt:lpstr>Explicit versus implicit parallelism</vt:lpstr>
      <vt:lpstr>Explicit versus implicit parallelism</vt:lpstr>
      <vt:lpstr>Explicit versus implicit parallelism</vt:lpstr>
      <vt:lpstr>Implicitly Parallel</vt:lpstr>
      <vt:lpstr>Productivity Implications</vt:lpstr>
      <vt:lpstr>Productivity Implications</vt:lpstr>
      <vt:lpstr>Productivity Implications</vt:lpstr>
      <vt:lpstr>Productivity Implications</vt:lpstr>
      <vt:lpstr>Leveraging Parallel Primitives</vt:lpstr>
      <vt:lpstr>Input-Sensitive Optimizations</vt:lpstr>
      <vt:lpstr>Leveraging Parallel Primitives</vt:lpstr>
      <vt:lpstr>Thrust on github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Copperhead: Data Parallel Python</dc:title>
  <dc:subject/>
  <dc:creator/>
  <cp:keywords/>
  <dc:description/>
  <cp:lastModifiedBy>Trent Nelson</cp:lastModifiedBy>
  <cp:revision>92</cp:revision>
  <dcterms:created xsi:type="dcterms:W3CDTF">2010-08-31T18:21:47Z</dcterms:created>
  <dcterms:modified xsi:type="dcterms:W3CDTF">2015-10-13T02:21:29Z</dcterms:modified>
</cp:coreProperties>
</file>