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0" r:id="rId2"/>
    <p:sldId id="314" r:id="rId3"/>
    <p:sldId id="287" r:id="rId4"/>
    <p:sldId id="288" r:id="rId5"/>
    <p:sldId id="298" r:id="rId6"/>
    <p:sldId id="357" r:id="rId7"/>
    <p:sldId id="266" r:id="rId8"/>
    <p:sldId id="356" r:id="rId9"/>
    <p:sldId id="354" r:id="rId10"/>
    <p:sldId id="297" r:id="rId11"/>
    <p:sldId id="402" r:id="rId12"/>
    <p:sldId id="379" r:id="rId13"/>
    <p:sldId id="265" r:id="rId14"/>
    <p:sldId id="302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9" r:id="rId25"/>
    <p:sldId id="368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403" r:id="rId35"/>
    <p:sldId id="382" r:id="rId36"/>
    <p:sldId id="358" r:id="rId37"/>
    <p:sldId id="304" r:id="rId38"/>
    <p:sldId id="305" r:id="rId39"/>
    <p:sldId id="306" r:id="rId40"/>
    <p:sldId id="349" r:id="rId41"/>
    <p:sldId id="383" r:id="rId42"/>
    <p:sldId id="332" r:id="rId43"/>
    <p:sldId id="333" r:id="rId44"/>
    <p:sldId id="334" r:id="rId45"/>
    <p:sldId id="387" r:id="rId46"/>
    <p:sldId id="385" r:id="rId47"/>
    <p:sldId id="386" r:id="rId48"/>
    <p:sldId id="388" r:id="rId49"/>
    <p:sldId id="339" r:id="rId50"/>
    <p:sldId id="340" r:id="rId51"/>
    <p:sldId id="342" r:id="rId52"/>
    <p:sldId id="400" r:id="rId53"/>
    <p:sldId id="401" r:id="rId54"/>
    <p:sldId id="260" r:id="rId55"/>
    <p:sldId id="389" r:id="rId56"/>
    <p:sldId id="404" r:id="rId57"/>
    <p:sldId id="405" r:id="rId58"/>
    <p:sldId id="406" r:id="rId59"/>
    <p:sldId id="407" r:id="rId60"/>
    <p:sldId id="40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D4D4D4"/>
    <a:srgbClr val="D7D7D7"/>
    <a:srgbClr val="4EC9B0"/>
    <a:srgbClr val="A2A2A2"/>
    <a:srgbClr val="497EAA"/>
    <a:srgbClr val="555555"/>
    <a:srgbClr val="4D87B7"/>
    <a:srgbClr val="569CD6"/>
    <a:srgbClr val="608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2" y="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8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5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F87778-25C4-4DE1-AE98-8927E2A7D65F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44F623-1EBD-4049-A7F4-E41E80CD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8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nativeconcurrency" TargetMode="External"/><Relationship Id="rId2" Type="http://schemas.openxmlformats.org/officeDocument/2006/relationships/hyperlink" Target="http://msdn.microsof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nnel9.msdn.com/Shows/C9-GoingNative" TargetMode="External"/><Relationship Id="rId4" Type="http://schemas.openxmlformats.org/officeDocument/2006/relationships/hyperlink" Target="http://blogs.msdn.com/b/vcblog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Compiler Confidential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Brumer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7"/>
            <a:ext cx="9905998" cy="1017940"/>
          </a:xfrm>
        </p:spPr>
        <p:txBody>
          <a:bodyPr/>
          <a:lstStyle/>
          <a:p>
            <a:r>
              <a:rPr lang="en-US" dirty="0" smtClean="0"/>
              <a:t>Automatic </a:t>
            </a:r>
            <a:r>
              <a:rPr lang="en-US" dirty="0" err="1" smtClean="0"/>
              <a:t>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63327"/>
            <a:ext cx="9905998" cy="980976"/>
          </a:xfrm>
        </p:spPr>
        <p:txBody>
          <a:bodyPr anchor="t"/>
          <a:lstStyle/>
          <a:p>
            <a:r>
              <a:rPr lang="en-US" dirty="0" smtClean="0"/>
              <a:t>Take advantage of (fast) vector hardware</a:t>
            </a:r>
          </a:p>
          <a:p>
            <a:r>
              <a:rPr lang="en-US" dirty="0" smtClean="0"/>
              <a:t>Execute multiple loop iterations in parallel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15" y="2139675"/>
            <a:ext cx="7108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  <a:endParaRPr lang="en-US" sz="28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14" y="3816292"/>
            <a:ext cx="8256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+=4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sz="28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A[i:i+3] = </a:t>
            </a:r>
            <a:r>
              <a:rPr lang="en-US" sz="2800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mulps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B[i:i+3], C[i:i+3];</a:t>
            </a:r>
          </a:p>
          <a:p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952113" y="2841797"/>
            <a:ext cx="887335" cy="1748491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63" y="3585459"/>
            <a:ext cx="1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/>
                </a:solidFill>
              </a:rPr>
              <a:t>Vectorize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3731915">
            <a:off x="8793096" y="2748675"/>
            <a:ext cx="323576" cy="12609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77281" y="2428257"/>
            <a:ext cx="1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Speedup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5088962">
            <a:off x="3852985" y="4570832"/>
            <a:ext cx="323576" cy="12609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2113" y="5296660"/>
            <a:ext cx="1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128 bit operations</a:t>
            </a:r>
            <a:endParaRPr lang="en-US" sz="2400" dirty="0">
              <a:solidFill>
                <a:schemeClr val="accent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00418" y="3216447"/>
            <a:ext cx="3100599" cy="962711"/>
            <a:chOff x="6390690" y="3280455"/>
            <a:chExt cx="3100599" cy="962711"/>
          </a:xfrm>
        </p:grpSpPr>
        <p:sp>
          <p:nvSpPr>
            <p:cNvPr id="15" name="Down Arrow 14"/>
            <p:cNvSpPr/>
            <p:nvPr/>
          </p:nvSpPr>
          <p:spPr>
            <a:xfrm rot="6761271">
              <a:off x="6859357" y="2811788"/>
              <a:ext cx="323576" cy="126091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03389" y="3412169"/>
              <a:ext cx="178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32 bit operations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0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5" grpId="0"/>
      <p:bldP spid="6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t="3280" r="14501" b="2795"/>
          <a:stretch/>
        </p:blipFill>
        <p:spPr>
          <a:xfrm>
            <a:off x="4186333" y="1106424"/>
            <a:ext cx="7387351" cy="4998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6332" y="3126966"/>
            <a:ext cx="7387351" cy="2978418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50" y="3524742"/>
            <a:ext cx="38747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Back-end</a:t>
            </a:r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8 wide super scalar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Powerful vector units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5150" y="330438"/>
            <a:ext cx="4001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Front-end</a:t>
            </a:r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Powerful branch predictor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Ship instructions to backend as fast as possible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186331" y="1106424"/>
            <a:ext cx="7387351" cy="2020542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40090" y="330438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6"/>
                </a:solidFill>
              </a:rPr>
              <a:t>Haswell</a:t>
            </a:r>
            <a:r>
              <a:rPr lang="en-US" sz="2400" dirty="0" smtClean="0">
                <a:solidFill>
                  <a:schemeClr val="accent6"/>
                </a:solidFill>
              </a:rPr>
              <a:t> core microarchitecture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CPU hardware landscape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Vectorizing for modern CPUs</a:t>
            </a:r>
          </a:p>
          <a:p>
            <a:pPr marL="0" indent="0">
              <a:buNone/>
            </a:pPr>
            <a:r>
              <a:rPr lang="en-US" sz="2800" dirty="0" smtClean="0"/>
              <a:t>Indirect call optimizations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7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563878"/>
            <a:ext cx="9905998" cy="6019802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Approach to </a:t>
            </a:r>
            <a:r>
              <a:rPr lang="en-US" sz="3200" dirty="0" err="1" smtClean="0"/>
              <a:t>vectorizing</a:t>
            </a:r>
            <a:r>
              <a:rPr lang="en-US" sz="3200" dirty="0" smtClean="0"/>
              <a:t> for modern CPUs:</a:t>
            </a:r>
          </a:p>
          <a:p>
            <a:pPr marL="0" indent="0" algn="ctr">
              <a:buNone/>
            </a:pPr>
            <a:r>
              <a:rPr lang="en-US" sz="3200" dirty="0" smtClean="0"/>
              <a:t>Take advantage of all the extra silicon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Key idea: conditional </a:t>
            </a:r>
            <a:r>
              <a:rPr lang="en-US" sz="3200" dirty="0" err="1" smtClean="0">
                <a:solidFill>
                  <a:schemeClr val="accent6"/>
                </a:solidFill>
              </a:rPr>
              <a:t>vectorization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70" y="2228464"/>
            <a:ext cx="3581681" cy="26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*a,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 smtClean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1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8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7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8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6186195" y="2041596"/>
            <a:ext cx="502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Easy to </a:t>
            </a:r>
            <a:r>
              <a:rPr lang="en-US" sz="4000" b="1" dirty="0" err="1" smtClean="0">
                <a:solidFill>
                  <a:schemeClr val="accent6"/>
                </a:solidFill>
              </a:rPr>
              <a:t>vectorize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0094" y="3095871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20094" y="4299831"/>
            <a:ext cx="8382000" cy="609600"/>
            <a:chOff x="1883774" y="3326501"/>
            <a:chExt cx="8382000" cy="6096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20094" y="5503791"/>
            <a:ext cx="8382000" cy="609600"/>
            <a:chOff x="1883774" y="3326501"/>
            <a:chExt cx="8382000" cy="6096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2965" y="3533865"/>
            <a:ext cx="1327294" cy="678261"/>
            <a:chOff x="1375377" y="3791348"/>
            <a:chExt cx="1327294" cy="678261"/>
          </a:xfrm>
        </p:grpSpPr>
        <p:sp>
          <p:nvSpPr>
            <p:cNvPr id="204" name="Rectangle 203"/>
            <p:cNvSpPr/>
            <p:nvPr/>
          </p:nvSpPr>
          <p:spPr>
            <a:xfrm>
              <a:off x="1375377" y="4003158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a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Down Arrow 204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392965" y="4770951"/>
            <a:ext cx="1327294" cy="689836"/>
            <a:chOff x="1375377" y="3791348"/>
            <a:chExt cx="1327294" cy="689836"/>
          </a:xfrm>
        </p:grpSpPr>
        <p:sp>
          <p:nvSpPr>
            <p:cNvPr id="207" name="Rectangle 206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b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08" name="Down Arrow 207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1420589" y="5960950"/>
            <a:ext cx="1327294" cy="689836"/>
            <a:chOff x="1375377" y="3791348"/>
            <a:chExt cx="1327294" cy="689836"/>
          </a:xfrm>
        </p:grpSpPr>
        <p:sp>
          <p:nvSpPr>
            <p:cNvPr id="210" name="Rectangle 209"/>
            <p:cNvSpPr/>
            <p:nvPr/>
          </p:nvSpPr>
          <p:spPr>
            <a:xfrm>
              <a:off x="1375377" y="4014733"/>
              <a:ext cx="397735" cy="46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</a:t>
              </a:r>
            </a:p>
          </p:txBody>
        </p:sp>
        <p:sp>
          <p:nvSpPr>
            <p:cNvPr id="211" name="Down Arrow 210"/>
            <p:cNvSpPr/>
            <p:nvPr/>
          </p:nvSpPr>
          <p:spPr bwMode="auto">
            <a:xfrm rot="14607173">
              <a:off x="2071052" y="346452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6186195" y="2041596"/>
            <a:ext cx="502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Easy to </a:t>
            </a:r>
            <a:r>
              <a:rPr lang="en-US" sz="4000" b="1" dirty="0" err="1" smtClean="0">
                <a:solidFill>
                  <a:schemeClr val="accent6"/>
                </a:solidFill>
              </a:rPr>
              <a:t>vectorize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524778" y="3648708"/>
            <a:ext cx="502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4 at a time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13" name="Down Arrow 212"/>
          <p:cNvSpPr/>
          <p:nvPr/>
        </p:nvSpPr>
        <p:spPr bwMode="auto">
          <a:xfrm rot="4561886">
            <a:off x="4564499" y="3474968"/>
            <a:ext cx="304800" cy="156918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2913515">
            <a:off x="4608040" y="4001002"/>
            <a:ext cx="304800" cy="19244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Down Arrow 214"/>
          <p:cNvSpPr/>
          <p:nvPr/>
        </p:nvSpPr>
        <p:spPr bwMode="auto">
          <a:xfrm rot="6316028">
            <a:off x="4582816" y="2820587"/>
            <a:ext cx="304800" cy="156918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When you think “compiler”…</a:t>
            </a:r>
          </a:p>
        </p:txBody>
      </p:sp>
    </p:spTree>
    <p:extLst>
      <p:ext uri="{BB962C8B-B14F-4D97-AF65-F5344CB8AC3E}">
        <p14:creationId xmlns:p14="http://schemas.microsoft.com/office/powerpoint/2010/main" val="24127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 animBg="1"/>
      <p:bldP spid="203" grpId="0"/>
      <p:bldP spid="212" grpId="0" animBg="1"/>
      <p:bldP spid="213" grpId="0"/>
      <p:bldP spid="2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3519" y="194013"/>
            <a:ext cx="100412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:\work\a.cpp(82): error C2059: syntax error : ')'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c:\work\a.cpp(84):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c:\work\a.cpp(104):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c:\work\a.cpp(104):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c:\work\a.cpp(116):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c:\work\a.cpp(116):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c:\work\a.cpp(122): error C2153: hex constants must have at least one hex digit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c:\work\a.cpp(122):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c:\work\a.cpp(122):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c:\work\a.cpp(134):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c:\work\a.cpp(134):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c:\work\a.cpp(140):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c:\work\a.cpp(140):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c:\work\a.cpp(146):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c:\work\a.cpp(146):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c:\work\a.cpp(154): error C2146: syntax error : missing ';' before identifier 'modern'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c:\work\a.cpp(154): error C4430: missing type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assumed. Note: C++ does not support default-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c:\work\a.cpp(154): error C2143: syntax error : missing ';' before '-'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c:\work\a.cpp(154):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c:\work\a.cpp(155): error C2059: syntax error : 'constant'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c:\work\a.cpp(155): error C2059: syntax error : 'bad suffix on number'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c:\work\a.cpp(158):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c:\work\a.cpp(158): error C2059: syntax error : ')'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c:\work\a.cpp(161):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c:\work\a.cpp(161):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c:\work\a.cpp(164): error C2059: syntax error : 'bad suffix on number'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c:\work\a.cpp(164): error C2059: syntax error : 'constant'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c:\work\a.cpp(168): error C2001: newline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c:\work\a.cpp(168): error C2015: too many characters in constant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c:\work\a.cpp(178): error C2146: syntax error : missing ';' before identifier 'Examples'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c:\work\a.cpp(178): error C4430: missing type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assumed. Note: C++ does not support default-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c:\work\a.cpp(178): error C2146: syntax error : missing ';' before identifier 'in'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c:\work\a.cpp(178): error C2146: syntax error : missing ';' before identifier 'C'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c:\work\a.cpp(178): error C2143: syntax error : missing ';' before '++'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c:\work\a.cpp(181): error C2146: syntax error : missing ';' before identifier 'Examples'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c:\work\a.cpp(181): error C4430: missing type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assumed. Note: C++ does not support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default-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What if there is overlap?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7200000">
            <a:off x="3848025" y="3450828"/>
            <a:ext cx="304800" cy="2438531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37220" y="5053676"/>
            <a:ext cx="3299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a[0] feeds c[2]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Vectorization</a:t>
            </a:r>
            <a:r>
              <a:rPr lang="en-US" sz="4000" b="1" dirty="0" smtClean="0">
                <a:solidFill>
                  <a:schemeClr val="accent6"/>
                </a:solidFill>
              </a:rPr>
              <a:t> is not legal!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Vectorization</a:t>
            </a:r>
            <a:r>
              <a:rPr lang="en-US" sz="4000" b="1" dirty="0" smtClean="0">
                <a:solidFill>
                  <a:schemeClr val="accent6"/>
                </a:solidFill>
              </a:rPr>
              <a:t> is not legal!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Vectorization</a:t>
            </a:r>
            <a:r>
              <a:rPr lang="en-US" sz="4000" b="1" dirty="0" smtClean="0">
                <a:solidFill>
                  <a:schemeClr val="accent6"/>
                </a:solidFill>
              </a:rPr>
              <a:t> is not legal!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2058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5982" y="3731976"/>
            <a:ext cx="8382000" cy="609600"/>
            <a:chOff x="1883774" y="3326501"/>
            <a:chExt cx="8382000" cy="609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83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361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88574" y="3326501"/>
              <a:ext cx="1524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40974" y="3326501"/>
              <a:ext cx="1524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933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645774" y="3326501"/>
              <a:ext cx="1524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79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5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0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5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0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6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1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1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6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2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7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2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8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23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38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4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4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5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0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455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608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0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12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65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17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70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22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4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27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79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32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84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436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589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741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894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046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198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9351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5037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6561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8085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9609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13374" y="3326501"/>
              <a:ext cx="1524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1375372" y="5206237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5" name="Down Arrow 204"/>
          <p:cNvSpPr/>
          <p:nvPr/>
        </p:nvSpPr>
        <p:spPr bwMode="auto">
          <a:xfrm rot="12600000">
            <a:off x="1793487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306568" y="5426040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2" name="Down Arrow 211"/>
          <p:cNvSpPr/>
          <p:nvPr/>
        </p:nvSpPr>
        <p:spPr bwMode="auto">
          <a:xfrm rot="10800000">
            <a:off x="2353037" y="4466915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278982" y="5216685"/>
            <a:ext cx="397735" cy="46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14" name="Down Arrow 213"/>
          <p:cNvSpPr/>
          <p:nvPr/>
        </p:nvSpPr>
        <p:spPr bwMode="auto">
          <a:xfrm rot="9000000">
            <a:off x="2936964" y="4375628"/>
            <a:ext cx="304800" cy="958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6341" y="2124112"/>
            <a:ext cx="50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Vectorization</a:t>
            </a:r>
            <a:r>
              <a:rPr lang="en-US" sz="4000" b="1" dirty="0" smtClean="0">
                <a:solidFill>
                  <a:schemeClr val="accent6"/>
                </a:solidFill>
              </a:rPr>
              <a:t> is not legal!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7200000">
            <a:off x="3848025" y="3450828"/>
            <a:ext cx="304800" cy="2438531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37220" y="5053676"/>
            <a:ext cx="6192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WRONG! We are reading c[2] without having first stored to a[0]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15439"/>
            <a:ext cx="9905998" cy="31242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presence of overlap prohibits </a:t>
            </a:r>
            <a:r>
              <a:rPr lang="en-US" sz="2800" dirty="0" err="1" smtClean="0"/>
              <a:t>vectorization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The presence of </a:t>
            </a:r>
            <a:r>
              <a:rPr lang="en-US" sz="2800" i="1" dirty="0" smtClean="0">
                <a:solidFill>
                  <a:schemeClr val="accent6"/>
                </a:solidFill>
              </a:rPr>
              <a:t>possible</a:t>
            </a:r>
            <a:r>
              <a:rPr lang="en-US" sz="2800" dirty="0" smtClean="0"/>
              <a:t> overlap </a:t>
            </a:r>
            <a:r>
              <a:rPr lang="en-US" sz="2800" dirty="0"/>
              <a:t>prohibits </a:t>
            </a:r>
            <a:r>
              <a:rPr lang="en-US" sz="2800" dirty="0" err="1" smtClean="0"/>
              <a:t>vectorization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compiler can still generate fast code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Multiply 1"/>
          <p:cNvSpPr/>
          <p:nvPr/>
        </p:nvSpPr>
        <p:spPr>
          <a:xfrm>
            <a:off x="629349" y="1408176"/>
            <a:ext cx="8843835" cy="1024128"/>
          </a:xfrm>
          <a:prstGeom prst="mathMultiply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Conditional </a:t>
            </a:r>
            <a:r>
              <a:rPr lang="en-US" dirty="0" err="1" smtClean="0"/>
              <a:t>vectorization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154" y="1802949"/>
            <a:ext cx="208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Source code: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154" y="3523609"/>
            <a:ext cx="2407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What we generate for you: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734495" y="3542833"/>
            <a:ext cx="2817676" cy="995941"/>
            <a:chOff x="485438" y="3239042"/>
            <a:chExt cx="2817676" cy="995941"/>
          </a:xfrm>
        </p:grpSpPr>
        <p:sp>
          <p:nvSpPr>
            <p:cNvPr id="10" name="Rectangle 9"/>
            <p:cNvSpPr/>
            <p:nvPr/>
          </p:nvSpPr>
          <p:spPr>
            <a:xfrm>
              <a:off x="1550514" y="3239042"/>
              <a:ext cx="1752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Vector loop</a:t>
              </a:r>
            </a:p>
          </p:txBody>
        </p:sp>
        <p:sp>
          <p:nvSpPr>
            <p:cNvPr id="11" name="Down Arrow 10"/>
            <p:cNvSpPr/>
            <p:nvPr/>
          </p:nvSpPr>
          <p:spPr bwMode="auto">
            <a:xfrm rot="3600000">
              <a:off x="812258" y="3603363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76047" y="5042085"/>
            <a:ext cx="3250404" cy="830997"/>
            <a:chOff x="71242" y="2901654"/>
            <a:chExt cx="3250404" cy="830997"/>
          </a:xfrm>
        </p:grpSpPr>
        <p:sp>
          <p:nvSpPr>
            <p:cNvPr id="13" name="Rectangle 12"/>
            <p:cNvSpPr/>
            <p:nvPr/>
          </p:nvSpPr>
          <p:spPr>
            <a:xfrm>
              <a:off x="1052797" y="2901654"/>
              <a:ext cx="22688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Scalar duplicate</a:t>
              </a:r>
            </a:p>
          </p:txBody>
        </p:sp>
        <p:sp>
          <p:nvSpPr>
            <p:cNvPr id="14" name="Down Arrow 13"/>
            <p:cNvSpPr/>
            <p:nvPr/>
          </p:nvSpPr>
          <p:spPr bwMode="auto">
            <a:xfrm rot="4500000">
              <a:off x="398062" y="3077809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20333" y="2001131"/>
            <a:ext cx="3152459" cy="1373457"/>
            <a:chOff x="8020333" y="2001131"/>
            <a:chExt cx="3152459" cy="1373457"/>
          </a:xfrm>
        </p:grpSpPr>
        <p:sp>
          <p:nvSpPr>
            <p:cNvPr id="16" name="Rectangle 15"/>
            <p:cNvSpPr/>
            <p:nvPr/>
          </p:nvSpPr>
          <p:spPr>
            <a:xfrm>
              <a:off x="9035349" y="2001131"/>
              <a:ext cx="21374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Runtime overlap checks</a:t>
              </a:r>
            </a:p>
          </p:txBody>
        </p:sp>
        <p:sp>
          <p:nvSpPr>
            <p:cNvPr id="17" name="Down Arrow 16"/>
            <p:cNvSpPr/>
            <p:nvPr/>
          </p:nvSpPr>
          <p:spPr bwMode="auto">
            <a:xfrm rot="2700000">
              <a:off x="8347153" y="2742968"/>
              <a:ext cx="304800" cy="9584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365469" y="1542551"/>
            <a:ext cx="932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*a,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*b,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*c)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6495" y="3154546"/>
            <a:ext cx="9323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mul_flt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*a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*b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*c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sz="2000" dirty="0">
              <a:solidFill>
                <a:srgbClr val="569CD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 overlaps b) 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scalar_loop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(a overlaps c) 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scalar_loop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+=4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a[i:i+3] = </a:t>
            </a:r>
            <a:r>
              <a:rPr lang="en-US" sz="20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mulps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b[i:i+3], c[i:i+3];</a:t>
            </a:r>
          </a:p>
          <a:p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scalar_loop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91768"/>
          </a:xfrm>
        </p:spPr>
        <p:txBody>
          <a:bodyPr anchor="t"/>
          <a:lstStyle/>
          <a:p>
            <a:r>
              <a:rPr lang="en-US" dirty="0"/>
              <a:t>Conditional </a:t>
            </a:r>
            <a:r>
              <a:rPr lang="en-US" dirty="0" err="1"/>
              <a:t>vectorization</a:t>
            </a:r>
            <a:r>
              <a:rPr lang="en-US" dirty="0"/>
              <a:t>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141413" y="1944623"/>
            <a:ext cx="9905998" cy="312420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instrs</a:t>
            </a:r>
            <a:r>
              <a:rPr lang="en-US" sz="2400" dirty="0" smtClean="0">
                <a:solidFill>
                  <a:schemeClr val="tx1"/>
                </a:solidFill>
              </a:rPr>
              <a:t> of runtime check, plus duplicate loop</a:t>
            </a:r>
          </a:p>
          <a:p>
            <a:r>
              <a:rPr lang="en-US" sz="2400" cap="non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400" cap="non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ul_flt()</a:t>
            </a:r>
            <a:r>
              <a:rPr lang="en-US" sz="2400" dirty="0" smtClean="0">
                <a:solidFill>
                  <a:schemeClr val="tx1"/>
                </a:solidFill>
              </a:rPr>
              <a:t> code size increases by </a:t>
            </a:r>
            <a:r>
              <a:rPr lang="en-US" sz="2400" dirty="0" smtClean="0">
                <a:solidFill>
                  <a:schemeClr val="accent6"/>
                </a:solidFill>
              </a:rPr>
              <a:t>7x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2.63x speedup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 reference, 2.64x speedup for </a:t>
            </a:r>
            <a:r>
              <a:rPr lang="en-US" sz="2400" dirty="0" err="1" smtClean="0">
                <a:solidFill>
                  <a:schemeClr val="tx1"/>
                </a:solidFill>
              </a:rPr>
              <a:t>vect</a:t>
            </a:r>
            <a:r>
              <a:rPr lang="en-US" sz="2400" dirty="0" smtClean="0">
                <a:solidFill>
                  <a:schemeClr val="tx1"/>
                </a:solidFill>
              </a:rPr>
              <a:t> w/o runtime check and the duplicate loop.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98" y="4434840"/>
            <a:ext cx="2861837" cy="2149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8808" y="1205484"/>
            <a:ext cx="395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20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c[</a:t>
            </a:r>
            <a:r>
              <a:rPr lang="en-US" sz="20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Conditional </a:t>
            </a:r>
            <a:r>
              <a:rPr lang="en-US" dirty="0" err="1"/>
              <a:t>vectorization</a:t>
            </a:r>
            <a:r>
              <a:rPr lang="en-US" dirty="0"/>
              <a:t>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89632" y="1245120"/>
            <a:ext cx="7559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= 1; k &lt;= M; k++) {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mc[k]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mc[k])  mc[k]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mc[k])  mc[k]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xmb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       &gt; mc[k])  mc[k]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mc[k] +=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(mc[k] &lt; -INFTY) mc[k] = -INFTY;  </a:t>
            </a:r>
          </a:p>
          <a:p>
            <a:endParaRPr lang="en-US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dc[k] = dc[k-1]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tpdd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mc[k-1]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tpmd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dc[k]) dc[k]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(dc[k] &lt; -INFTY) dc[k] = -INFTY;  </a:t>
            </a:r>
          </a:p>
          <a:p>
            <a:endParaRPr lang="en-US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&lt; M) {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tpmi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tpii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&gt;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+= is[k];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&lt; -INFTY)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-INFTY; 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6975" y="1784597"/>
            <a:ext cx="2137443" cy="1009616"/>
            <a:chOff x="942356" y="3110477"/>
            <a:chExt cx="2137443" cy="1009616"/>
          </a:xfrm>
        </p:grpSpPr>
        <p:sp>
          <p:nvSpPr>
            <p:cNvPr id="6" name="Rectangle 5"/>
            <p:cNvSpPr/>
            <p:nvPr/>
          </p:nvSpPr>
          <p:spPr>
            <a:xfrm>
              <a:off x="942356" y="3658428"/>
              <a:ext cx="21374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Loop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 rot="13725080">
              <a:off x="1986694" y="2753520"/>
              <a:ext cx="304800" cy="1018713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Conditional </a:t>
            </a:r>
            <a:r>
              <a:rPr lang="en-US" dirty="0" err="1"/>
              <a:t>vectorization</a:t>
            </a:r>
            <a:r>
              <a:rPr lang="en-US" dirty="0"/>
              <a:t>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89632" y="1245120"/>
            <a:ext cx="7559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= 1; k &lt;= M; k++) {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tpdm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xmb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       &gt;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&lt; -INFTY)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-INFTY;  </a:t>
            </a:r>
          </a:p>
          <a:p>
            <a:endParaRPr lang="en-US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tpdd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tpmd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&lt; -INFTY)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-INFTY;  </a:t>
            </a:r>
          </a:p>
          <a:p>
            <a:endParaRPr lang="en-US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&lt; M) {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tpmi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tpii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&gt;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+=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&lt; -INFTY) </a:t>
            </a:r>
            <a:r>
              <a:rPr lang="en-US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-INFTY; </a:t>
            </a:r>
          </a:p>
          <a:p>
            <a:r>
              <a:rPr lang="en-US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26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83064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en-US" sz="2800" dirty="0" err="1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6D6D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8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8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6D6D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800" dirty="0" err="1" smtClean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MyType</a:t>
            </a:r>
            <a:r>
              <a:rPr lang="en-US" sz="2800" dirty="0" smtClean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some_func</a:t>
            </a:r>
            <a:r>
              <a:rPr lang="en-US" sz="28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800" dirty="0">
                <a:solidFill>
                  <a:srgbClr val="608B4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...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(...)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800" dirty="0">
                <a:solidFill>
                  <a:srgbClr val="608B4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...</a:t>
            </a: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8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Down Arrow 5"/>
          <p:cNvSpPr/>
          <p:nvPr/>
        </p:nvSpPr>
        <p:spPr bwMode="auto">
          <a:xfrm rot="7200000">
            <a:off x="7049039" y="3020456"/>
            <a:ext cx="304800" cy="1432846"/>
          </a:xfrm>
          <a:prstGeom prst="downArrow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7200000">
            <a:off x="6144164" y="4353956"/>
            <a:ext cx="304800" cy="1432846"/>
          </a:xfrm>
          <a:prstGeom prst="downArrow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7067" y="4592762"/>
            <a:ext cx="226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Destructor placement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Conditional </a:t>
            </a:r>
            <a:r>
              <a:rPr lang="en-US" dirty="0" err="1"/>
              <a:t>vectorization</a:t>
            </a:r>
            <a:r>
              <a:rPr lang="en-US" dirty="0"/>
              <a:t>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141413" y="1828794"/>
            <a:ext cx="9905998" cy="40982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42</a:t>
            </a:r>
            <a:r>
              <a:rPr lang="en-US" sz="2400" dirty="0" smtClean="0">
                <a:solidFill>
                  <a:schemeClr val="tx1"/>
                </a:solidFill>
              </a:rPr>
              <a:t> runtime checks needed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84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cmp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br</a:t>
            </a:r>
            <a:r>
              <a:rPr lang="en-US" sz="2400" dirty="0" smtClean="0">
                <a:solidFill>
                  <a:schemeClr val="tx1"/>
                </a:solidFill>
              </a:rPr>
              <a:t> instructions, duplicate loop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Loop code size increases by </a:t>
            </a:r>
            <a:r>
              <a:rPr lang="en-US" sz="2400" dirty="0" smtClean="0">
                <a:solidFill>
                  <a:schemeClr val="accent6"/>
                </a:solidFill>
              </a:rPr>
              <a:t>4x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Doesn’t this suck?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accent6"/>
                </a:solidFill>
              </a:rPr>
              <a:t>2x loop speedup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accent6"/>
                </a:solidFill>
              </a:rPr>
              <a:t>30% overall benchmark speedup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For reference, </a:t>
            </a:r>
            <a:r>
              <a:rPr lang="en-US" sz="2600" dirty="0" smtClean="0">
                <a:solidFill>
                  <a:schemeClr val="tx1"/>
                </a:solidFill>
              </a:rPr>
              <a:t>2.1x </a:t>
            </a:r>
            <a:r>
              <a:rPr lang="en-US" sz="2600" dirty="0">
                <a:solidFill>
                  <a:schemeClr val="tx1"/>
                </a:solidFill>
              </a:rPr>
              <a:t>speedup for </a:t>
            </a:r>
            <a:r>
              <a:rPr lang="en-US" sz="2600" dirty="0" err="1">
                <a:solidFill>
                  <a:schemeClr val="tx1"/>
                </a:solidFill>
              </a:rPr>
              <a:t>vect</a:t>
            </a:r>
            <a:r>
              <a:rPr lang="en-US" sz="2600" dirty="0">
                <a:solidFill>
                  <a:schemeClr val="tx1"/>
                </a:solidFill>
              </a:rPr>
              <a:t> w/o runtime </a:t>
            </a:r>
            <a:r>
              <a:rPr lang="en-US" sz="2600" dirty="0" smtClean="0">
                <a:solidFill>
                  <a:schemeClr val="tx1"/>
                </a:solidFill>
              </a:rPr>
              <a:t>check</a:t>
            </a:r>
            <a:endParaRPr lang="en-US" sz="3800" b="1" dirty="0" smtClean="0">
              <a:solidFill>
                <a:schemeClr val="accent6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6344" y="276909"/>
            <a:ext cx="50627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= 1; k &lt;= M; k++) {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mc[k]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tpmm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tpim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mc[k])  mc[k]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dpp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tpdm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mc[k])  mc[k]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xmb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        &gt; mc[k])  mc[k]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mc[k] +=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(mc[k] &lt; -INFTY) mc[k] = -INFTY;  </a:t>
            </a:r>
          </a:p>
          <a:p>
            <a:endParaRPr lang="en-US" sz="1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dc[k] = dc[k-1]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tpdd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mc[k-1]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tpmd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[k-1]) &gt; dc[k]) dc[k]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(dc[k] &lt; -INFTY) dc[k] = -INFTY;  </a:t>
            </a:r>
          </a:p>
          <a:p>
            <a:endParaRPr lang="en-US" sz="1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(k &lt; M) {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tpmi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tpii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&gt;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[k])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+= is[k];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4D87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&lt; -INFTY) </a:t>
            </a:r>
            <a:r>
              <a:rPr lang="en-US" sz="1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</a:t>
            </a:r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[k] = -INFTY; 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71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CPU hardware landscape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D4D4D4"/>
                </a:solidFill>
              </a:rPr>
              <a:t>Vectorizing for modern CPUs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Indirect call optimizations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640" y="1181774"/>
            <a:ext cx="60816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ypedef int 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2000" dirty="0" smtClean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nn-NO" sz="2000" dirty="0" smtClean="0">
              <a:solidFill>
                <a:srgbClr val="A2A2A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+ 100;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 smtClean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200;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4945" y="2804795"/>
            <a:ext cx="2485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 ecx, f$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ush 3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 [ecx]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3600000">
            <a:off x="5896823" y="2925829"/>
            <a:ext cx="304800" cy="20751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0583" y="3981704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This sucks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t="3280" r="14501" b="2795"/>
          <a:stretch/>
        </p:blipFill>
        <p:spPr>
          <a:xfrm>
            <a:off x="2084205" y="465708"/>
            <a:ext cx="8428776" cy="5703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4205" y="465708"/>
            <a:ext cx="267224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ecx, f$</a:t>
            </a:r>
          </a:p>
          <a:p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 3</a:t>
            </a:r>
          </a:p>
          <a:p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 [ecx]</a:t>
            </a:r>
          </a:p>
        </p:txBody>
      </p:sp>
    </p:spTree>
    <p:extLst>
      <p:ext uri="{BB962C8B-B14F-4D97-AF65-F5344CB8AC3E}">
        <p14:creationId xmlns:p14="http://schemas.microsoft.com/office/powerpoint/2010/main" val="10852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44297 0.0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t="3280" r="14501" b="2795"/>
          <a:stretch/>
        </p:blipFill>
        <p:spPr>
          <a:xfrm>
            <a:off x="2084205" y="465708"/>
            <a:ext cx="8428776" cy="5703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82897" y="1553462"/>
            <a:ext cx="188304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 </a:t>
            </a:r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[ecx]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4193" y="822511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ecx, f$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2896" y="1190666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 3</a:t>
            </a: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8701768" y="2015127"/>
            <a:ext cx="304800" cy="103879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6568" y="2274690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Stall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2278 0.3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6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8906 0.287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372" y="448448"/>
            <a:ext cx="60816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ypedef int 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2000" dirty="0" smtClean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sz="2000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nn-NO" sz="2000" dirty="0" smtClean="0">
              <a:solidFill>
                <a:srgbClr val="A2A2A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+ 100;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 smtClean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200;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func1)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func1(3);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func2)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func2(3);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9994" y="1106094"/>
            <a:ext cx="33095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cmp ecx, &amp;func1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jne $LN1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func1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$LN1: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jne $LN2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func2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$LN2: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[ecx]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2914343">
            <a:off x="5647807" y="2119575"/>
            <a:ext cx="304800" cy="329669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212684" y="3418492"/>
            <a:ext cx="3373515" cy="1118586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 bwMode="auto">
          <a:xfrm rot="5400000">
            <a:off x="9375989" y="1866782"/>
            <a:ext cx="304800" cy="82237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4615" y="1908895"/>
            <a:ext cx="211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Leverage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7374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3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t="3280" r="14501" b="2795"/>
          <a:stretch/>
        </p:blipFill>
        <p:spPr>
          <a:xfrm>
            <a:off x="2998605" y="529716"/>
            <a:ext cx="8428776" cy="5703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431" y="277875"/>
            <a:ext cx="3226469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&amp;func1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jne $LN1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func1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$LN1: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&amp;func2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jne $LN2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func2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$LN2: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[ecx]</a:t>
            </a:r>
            <a:endParaRPr lang="nn-NO" sz="2400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431" y="277874"/>
            <a:ext cx="3226469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&amp;func1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jne $LN1</a:t>
            </a:r>
          </a:p>
          <a:p>
            <a:r>
              <a:rPr lang="nn-NO" sz="24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func1</a:t>
            </a:r>
          </a:p>
        </p:txBody>
      </p:sp>
    </p:spTree>
    <p:extLst>
      <p:ext uri="{BB962C8B-B14F-4D97-AF65-F5344CB8AC3E}">
        <p14:creationId xmlns:p14="http://schemas.microsoft.com/office/powerpoint/2010/main" val="14836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542 0.0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t="3280" r="14501" b="2795"/>
          <a:stretch/>
        </p:blipFill>
        <p:spPr>
          <a:xfrm>
            <a:off x="2998605" y="529716"/>
            <a:ext cx="8428776" cy="5703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431" y="277875"/>
            <a:ext cx="3226469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&amp;func1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jne $LN1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func1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$LN1: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&amp;func2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jne $LN2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func2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$LN2: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[ecx]</a:t>
            </a:r>
            <a:endParaRPr lang="nn-NO" sz="2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20" y="575950"/>
            <a:ext cx="322646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6220" y="12998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&amp;func1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sz="2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jne $</a:t>
            </a:r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LN1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6220" y="938652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906220" y="20451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2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func1</a:t>
            </a:r>
            <a:endParaRPr lang="nn-NO" sz="2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37920" y="1822858"/>
            <a:ext cx="149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Depen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dence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9935867" y="1299894"/>
            <a:ext cx="786384" cy="187692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7155300" y="1036259"/>
            <a:ext cx="304800" cy="179550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0547" y="1400317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</a:t>
            </a:r>
            <a:endParaRPr lang="en-US" sz="2400" dirty="0"/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7170198" y="1391757"/>
            <a:ext cx="304800" cy="1795505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0674" y="1781611"/>
            <a:ext cx="2393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Speculatively</a:t>
            </a:r>
          </a:p>
          <a:p>
            <a:r>
              <a:rPr lang="nn-NO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1615 0.3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17422 0.3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925" y="375296"/>
            <a:ext cx="4197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346" y="2372577"/>
            <a:ext cx="33095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mov ecx, f$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push 3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cmp ecx, &amp;func1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jne $LN1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func1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$LN1: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cmp ecx, &amp;func2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jne $LN2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func2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$LN2: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[ecx]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1136" y="37529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{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func1)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func1(3);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func2) </a:t>
            </a:r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func2(3);</a:t>
            </a:r>
          </a:p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2865" y="2345145"/>
            <a:ext cx="2485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 ecx, f$</a:t>
            </a:r>
          </a:p>
          <a:p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ush 3</a:t>
            </a: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 [ecx]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6152" y="2837588"/>
            <a:ext cx="3038812" cy="523220"/>
            <a:chOff x="3626152" y="2865020"/>
            <a:chExt cx="3038812" cy="523220"/>
          </a:xfrm>
        </p:grpSpPr>
        <p:sp>
          <p:nvSpPr>
            <p:cNvPr id="11" name="Down Arrow 10"/>
            <p:cNvSpPr/>
            <p:nvPr/>
          </p:nvSpPr>
          <p:spPr bwMode="auto">
            <a:xfrm rot="5400000">
              <a:off x="3884939" y="2753750"/>
              <a:ext cx="304800" cy="8223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7579" y="2865020"/>
              <a:ext cx="21173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</a:rPr>
                <a:t>Stall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7202" y="3180876"/>
            <a:ext cx="3074798" cy="523220"/>
            <a:chOff x="9117202" y="3180876"/>
            <a:chExt cx="3074798" cy="523220"/>
          </a:xfrm>
        </p:grpSpPr>
        <p:sp>
          <p:nvSpPr>
            <p:cNvPr id="14" name="Down Arrow 13"/>
            <p:cNvSpPr/>
            <p:nvPr/>
          </p:nvSpPr>
          <p:spPr bwMode="auto">
            <a:xfrm rot="5400000">
              <a:off x="9375989" y="3058550"/>
              <a:ext cx="304800" cy="8223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74615" y="3180876"/>
              <a:ext cx="21173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</a:rPr>
                <a:t>Not a stall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4879" y="3819713"/>
            <a:ext cx="6589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Speedup due to if-statements + branch prediction</a:t>
            </a:r>
          </a:p>
          <a:p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could add if-statements by hand…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But with profile counts, the compiler does it for you.</a:t>
            </a:r>
          </a:p>
        </p:txBody>
      </p:sp>
    </p:spTree>
    <p:extLst>
      <p:ext uri="{BB962C8B-B14F-4D97-AF65-F5344CB8AC3E}">
        <p14:creationId xmlns:p14="http://schemas.microsoft.com/office/powerpoint/2010/main" val="19757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675" y="1322377"/>
            <a:ext cx="3609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ypedef int </a:t>
            </a:r>
            <a:r>
              <a:rPr lang="nn-NO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 smtClean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dirty="0" smtClean="0">
                <a:solidFill>
                  <a:srgbClr val="A2A2A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nn-NO" dirty="0" smtClean="0">
              <a:solidFill>
                <a:srgbClr val="A2A2A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{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+ 100;</a:t>
            </a:r>
          </a:p>
          <a:p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dirty="0" smtClean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200;</a:t>
            </a:r>
          </a:p>
          <a:p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PFUNC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f)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f(3);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7681" y="535389"/>
            <a:ext cx="526145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counts say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sz="2000" dirty="0" smtClean="0"/>
              <a:t> calls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func1()</a:t>
            </a:r>
            <a:r>
              <a:rPr lang="en-US" sz="2000" dirty="0" smtClean="0"/>
              <a:t> as often as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func2()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Compiler inserts two if-checks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dirty="0" smtClean="0"/>
              <a:t> code size increases </a:t>
            </a:r>
            <a:r>
              <a:rPr lang="en-US" dirty="0" smtClean="0">
                <a:solidFill>
                  <a:schemeClr val="accent6"/>
                </a:solidFill>
              </a:rPr>
              <a:t>5.4x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10%</a:t>
            </a:r>
            <a:r>
              <a:rPr lang="en-US" dirty="0" smtClean="0"/>
              <a:t> performance win</a:t>
            </a:r>
          </a:p>
          <a:p>
            <a:endParaRPr lang="en-US" sz="2000" dirty="0" smtClean="0"/>
          </a:p>
          <a:p>
            <a:r>
              <a:rPr lang="en-US" sz="2000" dirty="0" smtClean="0"/>
              <a:t>If counts say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sz="2000" dirty="0" smtClean="0"/>
              <a:t> calls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func1()</a:t>
            </a:r>
            <a:r>
              <a:rPr lang="en-US" sz="2000" dirty="0" smtClean="0"/>
              <a:t> way more than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func2()</a:t>
            </a:r>
            <a:r>
              <a:rPr lang="en-US" sz="2000" dirty="0" smtClean="0"/>
              <a:t>: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Compiler inserts one if-check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dirty="0"/>
              <a:t> code size </a:t>
            </a:r>
            <a:r>
              <a:rPr lang="en-US" dirty="0" smtClean="0"/>
              <a:t>increases </a:t>
            </a:r>
            <a:r>
              <a:rPr lang="en-US" dirty="0" smtClean="0">
                <a:solidFill>
                  <a:schemeClr val="accent6"/>
                </a:solidFill>
              </a:rPr>
              <a:t>3.4x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15%</a:t>
            </a:r>
            <a:r>
              <a:rPr lang="en-US" b="1" dirty="0" smtClean="0"/>
              <a:t> </a:t>
            </a:r>
            <a:r>
              <a:rPr lang="en-US" dirty="0" smtClean="0"/>
              <a:t>performance win</a:t>
            </a:r>
          </a:p>
          <a:p>
            <a:endParaRPr lang="en-US" sz="2000" dirty="0"/>
          </a:p>
          <a:p>
            <a:r>
              <a:rPr lang="en-US" sz="2000" dirty="0"/>
              <a:t>If counts say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sz="2000" dirty="0" smtClean="0"/>
              <a:t> </a:t>
            </a:r>
            <a:r>
              <a:rPr lang="en-US" sz="2000" dirty="0"/>
              <a:t>calls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func1()</a:t>
            </a:r>
            <a:r>
              <a:rPr lang="en-US" sz="2000" dirty="0" smtClean="0"/>
              <a:t> </a:t>
            </a:r>
            <a:r>
              <a:rPr lang="en-US" sz="2000" dirty="0"/>
              <a:t>way more than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func2()</a:t>
            </a:r>
            <a:r>
              <a:rPr lang="en-US" sz="2000" dirty="0" smtClean="0"/>
              <a:t>, and we decide to inline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func1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 Compiler inserts one if-check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test()</a:t>
            </a:r>
            <a:r>
              <a:rPr lang="en-US" dirty="0"/>
              <a:t> code size </a:t>
            </a:r>
            <a:r>
              <a:rPr lang="en-US" dirty="0" smtClean="0"/>
              <a:t>increases </a:t>
            </a:r>
            <a:r>
              <a:rPr lang="en-US" dirty="0" smtClean="0">
                <a:solidFill>
                  <a:schemeClr val="accent6"/>
                </a:solidFill>
              </a:rPr>
              <a:t>2.7x</a:t>
            </a: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30%</a:t>
            </a:r>
            <a:r>
              <a:rPr lang="en-US" dirty="0" smtClean="0"/>
              <a:t> performance win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674" y="676115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Source code: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22576" y="581109"/>
            <a:ext cx="2645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func1)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func1(3);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func2)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func2(3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2576" y="2668828"/>
            <a:ext cx="2645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func1)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func1(3);</a:t>
            </a: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2576" y="4321422"/>
            <a:ext cx="2645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 == func1)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103;</a:t>
            </a:r>
          </a:p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f(3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8654" y="5997792"/>
            <a:ext cx="8020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All compiler driven – no code changes!</a:t>
            </a:r>
          </a:p>
        </p:txBody>
      </p:sp>
    </p:spTree>
    <p:extLst>
      <p:ext uri="{BB962C8B-B14F-4D97-AF65-F5344CB8AC3E}">
        <p14:creationId xmlns:p14="http://schemas.microsoft.com/office/powerpoint/2010/main" val="3406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86" y="638534"/>
            <a:ext cx="7236772" cy="7216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Code generation &amp; optimization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0" y="2011994"/>
            <a:ext cx="4194862" cy="276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" b="91373" l="1667" r="98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05" y="4063596"/>
            <a:ext cx="2794791" cy="2404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54" y="782811"/>
            <a:ext cx="2905125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88" b="89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42" y="2659236"/>
            <a:ext cx="2482625" cy="236004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6200000">
            <a:off x="5264556" y="2522625"/>
            <a:ext cx="1852320" cy="1770232"/>
          </a:xfrm>
          <a:prstGeom prst="downArrow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1886" y="5282996"/>
            <a:ext cx="7236772" cy="721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 smtClean="0"/>
              <a:t>Make my code run: </a:t>
            </a:r>
            <a:r>
              <a:rPr lang="en-US" sz="3200" dirty="0" smtClean="0">
                <a:solidFill>
                  <a:srgbClr val="D7D7D7"/>
                </a:solidFill>
              </a:rPr>
              <a:t>code generation</a:t>
            </a:r>
          </a:p>
          <a:p>
            <a:pPr marL="0" indent="0">
              <a:buFont typeface="Arial"/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Make my code run fast: </a:t>
            </a:r>
            <a:r>
              <a:rPr lang="en-US" sz="3200" b="1" dirty="0" smtClean="0">
                <a:solidFill>
                  <a:schemeClr val="accent6"/>
                </a:solidFill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21197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That’s nice, but I don’t use function pointers</a:t>
            </a:r>
          </a:p>
        </p:txBody>
      </p:sp>
    </p:spTree>
    <p:extLst>
      <p:ext uri="{BB962C8B-B14F-4D97-AF65-F5344CB8AC3E}">
        <p14:creationId xmlns:p14="http://schemas.microsoft.com/office/powerpoint/2010/main" val="5776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341" y="866869"/>
            <a:ext cx="5481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virtual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func(</a:t>
            </a:r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= 0;</a:t>
            </a: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+ 100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nn-NO" dirty="0">
              <a:solidFill>
                <a:srgbClr val="497EAA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200; };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nn-NO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int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func(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nn-NO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+ </a:t>
            </a:r>
            <a:r>
              <a:rPr lang="nn-NO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300; };</a:t>
            </a:r>
            <a:endParaRPr lang="nn-NO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0080" y="1043327"/>
            <a:ext cx="4345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nn-NO" sz="2000" dirty="0">
                <a:solidFill>
                  <a:srgbClr val="4EC9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nn-NO" sz="20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*x) {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2000" dirty="0" smtClean="0">
                <a:solidFill>
                  <a:srgbClr val="497E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x-&gt;foo(3);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20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n-NO" sz="20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9739294">
            <a:off x="7836453" y="1847047"/>
            <a:ext cx="304800" cy="11331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endParaRPr lang="en-US" sz="16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364" y="3151426"/>
            <a:ext cx="3903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x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push	3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call	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12124" y="1865018"/>
            <a:ext cx="1775589" cy="1460697"/>
            <a:chOff x="8746874" y="1994261"/>
            <a:chExt cx="1775589" cy="1460697"/>
          </a:xfrm>
        </p:grpSpPr>
        <p:sp>
          <p:nvSpPr>
            <p:cNvPr id="10" name="Rectangle 9"/>
            <p:cNvSpPr/>
            <p:nvPr/>
          </p:nvSpPr>
          <p:spPr>
            <a:xfrm>
              <a:off x="8746874" y="1994261"/>
              <a:ext cx="17755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Load </a:t>
              </a:r>
              <a:r>
                <a:rPr lang="en-US" sz="2400" dirty="0" err="1" smtClean="0">
                  <a:solidFill>
                    <a:schemeClr val="accent6"/>
                  </a:solidFill>
                </a:rPr>
                <a:t>vtable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8947436">
              <a:off x="9830077" y="2799237"/>
              <a:ext cx="304800" cy="655721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83552" y="2529901"/>
            <a:ext cx="2742489" cy="893673"/>
            <a:chOff x="8703484" y="2321820"/>
            <a:chExt cx="2742489" cy="893673"/>
          </a:xfrm>
        </p:grpSpPr>
        <p:sp>
          <p:nvSpPr>
            <p:cNvPr id="14" name="Rectangle 13"/>
            <p:cNvSpPr/>
            <p:nvPr/>
          </p:nvSpPr>
          <p:spPr>
            <a:xfrm>
              <a:off x="9512462" y="2321820"/>
              <a:ext cx="193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Load right ‘</a:t>
              </a:r>
              <a:r>
                <a:rPr lang="en-US" sz="2400" dirty="0" err="1" smtClean="0">
                  <a:solidFill>
                    <a:schemeClr val="accent6"/>
                  </a:solidFill>
                </a:rPr>
                <a:t>func</a:t>
              </a:r>
              <a:r>
                <a:rPr lang="en-US" sz="2400" dirty="0" smtClean="0">
                  <a:solidFill>
                    <a:schemeClr val="accent6"/>
                  </a:solidFill>
                </a:rPr>
                <a:t>’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3654919">
              <a:off x="8947279" y="2666898"/>
              <a:ext cx="304800" cy="79239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23306" y="4497988"/>
            <a:ext cx="2660030" cy="826448"/>
            <a:chOff x="8669617" y="2624031"/>
            <a:chExt cx="2660030" cy="826448"/>
          </a:xfrm>
        </p:grpSpPr>
        <p:sp>
          <p:nvSpPr>
            <p:cNvPr id="17" name="Rectangle 16"/>
            <p:cNvSpPr/>
            <p:nvPr/>
          </p:nvSpPr>
          <p:spPr>
            <a:xfrm>
              <a:off x="9396136" y="2988814"/>
              <a:ext cx="19335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Indirect call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 rot="7783519">
              <a:off x="8913412" y="2380236"/>
              <a:ext cx="304800" cy="79239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6753" y="4037406"/>
            <a:ext cx="1822462" cy="913003"/>
            <a:chOff x="8398749" y="1909131"/>
            <a:chExt cx="1822462" cy="913003"/>
          </a:xfrm>
        </p:grpSpPr>
        <p:sp>
          <p:nvSpPr>
            <p:cNvPr id="20" name="Rectangle 19"/>
            <p:cNvSpPr/>
            <p:nvPr/>
          </p:nvSpPr>
          <p:spPr>
            <a:xfrm>
              <a:off x="8398749" y="1991137"/>
              <a:ext cx="18224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Push argument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 rot="14630332">
              <a:off x="9471729" y="1786389"/>
              <a:ext cx="304800" cy="55028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387033" y="5485486"/>
            <a:ext cx="6141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Compiler-driven speculative </a:t>
            </a:r>
            <a:r>
              <a:rPr lang="en-US" sz="3200" b="1" dirty="0" err="1" smtClean="0">
                <a:solidFill>
                  <a:srgbClr val="FF0000"/>
                </a:solidFill>
              </a:rPr>
              <a:t>devirtualization</a:t>
            </a:r>
            <a:r>
              <a:rPr lang="en-US" sz="3200" b="1" dirty="0" smtClean="0">
                <a:solidFill>
                  <a:srgbClr val="FF0000"/>
                </a:solidFill>
              </a:rPr>
              <a:t> &amp; </a:t>
            </a:r>
            <a:r>
              <a:rPr lang="en-US" sz="3200" b="1" dirty="0" err="1" smtClean="0">
                <a:solidFill>
                  <a:srgbClr val="FF0000"/>
                </a:solidFill>
              </a:rPr>
              <a:t>inlining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90728"/>
            <a:ext cx="9905998" cy="1508759"/>
          </a:xfrm>
        </p:spPr>
        <p:txBody>
          <a:bodyPr anchor="t"/>
          <a:lstStyle/>
          <a:p>
            <a:r>
              <a:rPr lang="en-US" dirty="0" smtClean="0"/>
              <a:t>Recap &amp;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99487"/>
            <a:ext cx="9905998" cy="417271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Compiler has to take advantage of silicon</a:t>
            </a:r>
          </a:p>
          <a:p>
            <a:pPr marL="0" indent="0">
              <a:buNone/>
            </a:pPr>
            <a:r>
              <a:rPr lang="en-US" sz="2400" dirty="0" smtClean="0"/>
              <a:t>Guard optimizations with runtime checking</a:t>
            </a:r>
            <a:endParaRPr lang="en-US" sz="2400" cap="non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Consolas" panose="020B0609020204030204" pitchFamily="49" charset="0"/>
                <a:cs typeface="Consolas" panose="020B0609020204030204" pitchFamily="49" charset="0"/>
              </a:rPr>
              <a:t>	/Qvec-report:2 </a:t>
            </a:r>
            <a:r>
              <a:rPr lang="en-US" sz="2400" dirty="0" smtClean="0"/>
              <a:t>messages (15xx codes ~ runtime checks)</a:t>
            </a:r>
          </a:p>
          <a:p>
            <a:pPr marL="0" indent="0">
              <a:buNone/>
            </a:pPr>
            <a:r>
              <a:rPr lang="en-US" sz="2400" dirty="0" smtClean="0"/>
              <a:t>Profile counts: profile guided optimizations</a:t>
            </a:r>
          </a:p>
          <a:p>
            <a:pPr marL="0" indent="0">
              <a:buNone/>
            </a:pPr>
            <a:r>
              <a:rPr lang="en-US" sz="2400" dirty="0" smtClean="0"/>
              <a:t>Profiling tools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Visual </a:t>
            </a:r>
            <a:r>
              <a:rPr lang="en-US" sz="2400" dirty="0"/>
              <a:t>Studio Performance Analysis</a:t>
            </a:r>
          </a:p>
          <a:p>
            <a:pPr marL="0" indent="0">
              <a:buNone/>
            </a:pPr>
            <a:r>
              <a:rPr lang="en-US" sz="2400" dirty="0" smtClean="0"/>
              <a:t>	Intel </a:t>
            </a:r>
            <a:r>
              <a:rPr lang="en-US" sz="2400" dirty="0" err="1"/>
              <a:t>VTune</a:t>
            </a:r>
            <a:r>
              <a:rPr lang="en-US" sz="2400" dirty="0"/>
              <a:t> Amplifier XE</a:t>
            </a:r>
          </a:p>
          <a:p>
            <a:pPr marL="0" indent="0">
              <a:buNone/>
            </a:pPr>
            <a:r>
              <a:rPr lang="en-US" sz="2400" dirty="0" smtClean="0"/>
              <a:t>	AMD </a:t>
            </a:r>
            <a:r>
              <a:rPr lang="en-US" sz="2400" dirty="0" err="1"/>
              <a:t>CodeXL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76657"/>
            <a:ext cx="9905998" cy="526999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Compiler switches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cap="none" dirty="0" smtClean="0">
                <a:hlinkClick r:id="rId2"/>
              </a:rPr>
              <a:t>http</a:t>
            </a:r>
            <a:r>
              <a:rPr lang="en-US" sz="2800" cap="none" dirty="0">
                <a:hlinkClick r:id="rId2"/>
              </a:rPr>
              <a:t>://</a:t>
            </a:r>
            <a:r>
              <a:rPr lang="en-US" sz="2800" cap="none" dirty="0" smtClean="0">
                <a:hlinkClick r:id="rId2"/>
              </a:rPr>
              <a:t>msdn.microsoft.com</a:t>
            </a:r>
            <a:endParaRPr lang="en-US" sz="2800" cap="none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Automatic </a:t>
            </a:r>
            <a:r>
              <a:rPr lang="en-US" sz="2800" dirty="0" err="1"/>
              <a:t>vectorization</a:t>
            </a:r>
            <a:r>
              <a:rPr lang="en-US" sz="2800" dirty="0"/>
              <a:t> blog &amp; cookbook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cap="none" dirty="0" smtClean="0">
                <a:hlinkClick r:id="rId3"/>
              </a:rPr>
              <a:t>http</a:t>
            </a:r>
            <a:r>
              <a:rPr lang="en-US" sz="2800" cap="none" dirty="0">
                <a:hlinkClick r:id="rId3"/>
              </a:rPr>
              <a:t>://blogs.msdn.com/b/nativeconcurrency</a:t>
            </a:r>
            <a:r>
              <a:rPr lang="en-US" sz="2800" cap="none" dirty="0"/>
              <a:t> </a:t>
            </a:r>
            <a:endParaRPr lang="en-US" sz="2800" cap="none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Visual C++ blog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cap="none" dirty="0" smtClean="0">
                <a:hlinkClick r:id="rId4"/>
              </a:rPr>
              <a:t>http</a:t>
            </a:r>
            <a:r>
              <a:rPr lang="en-US" sz="2800" cap="none" dirty="0">
                <a:hlinkClick r:id="rId4"/>
              </a:rPr>
              <a:t>://blogs.msdn.com/b/vcblog/</a:t>
            </a:r>
            <a:r>
              <a:rPr lang="en-US" sz="2800" cap="none" dirty="0"/>
              <a:t> </a:t>
            </a:r>
            <a:endParaRPr lang="en-US" sz="2800" cap="none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Channel 9 Going Native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cap="none" dirty="0" smtClean="0">
                <a:hlinkClick r:id="rId5"/>
              </a:rPr>
              <a:t>http</a:t>
            </a:r>
            <a:r>
              <a:rPr lang="en-US" sz="2800" cap="none" dirty="0">
                <a:hlinkClick r:id="rId5"/>
              </a:rPr>
              <a:t>://channel9.msdn.com/Shows/C9-GoingNative</a:t>
            </a:r>
            <a:r>
              <a:rPr lang="en-US" sz="2800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and crazy runtime checks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060" y="2705100"/>
            <a:ext cx="702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b[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*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2.0f;</a:t>
            </a:r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592" y="4468248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a: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&amp;a[0] to &amp;a[999]</a:t>
            </a:r>
          </a:p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b: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&amp;b[0] to &amp;b[999]</a:t>
            </a:r>
            <a:endParaRPr lang="en-US" sz="3200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and crazy runtime checks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060" y="2705100"/>
            <a:ext cx="702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b[i+1]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2.0f;</a:t>
            </a:r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592" y="4468248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a: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&amp;a[0] to &amp;a[999]</a:t>
            </a:r>
          </a:p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b: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&amp;b[1] to &amp;b[1000]</a:t>
            </a:r>
            <a:endParaRPr lang="en-US" sz="3200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and crazy runtime checks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060" y="2705100"/>
            <a:ext cx="702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b[i+1] + b[i+5];</a:t>
            </a:r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592" y="4468248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a: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&amp;a[0] to &amp;a[999]</a:t>
            </a:r>
          </a:p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b: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&amp;b[1] to &amp;b[1004]</a:t>
            </a:r>
            <a:endParaRPr lang="en-US" sz="3200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00004" y="755448"/>
            <a:ext cx="2850648" cy="4251409"/>
            <a:chOff x="8540382" y="1925397"/>
            <a:chExt cx="1935229" cy="1929516"/>
          </a:xfrm>
        </p:grpSpPr>
        <p:sp>
          <p:nvSpPr>
            <p:cNvPr id="8" name="Rectangle 7"/>
            <p:cNvSpPr/>
            <p:nvPr/>
          </p:nvSpPr>
          <p:spPr>
            <a:xfrm>
              <a:off x="8700022" y="1925397"/>
              <a:ext cx="1775589" cy="1550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accent6"/>
                  </a:solidFill>
                </a:rPr>
                <a:t>Messup</a:t>
              </a:r>
              <a:r>
                <a:rPr lang="en-US" sz="2400" dirty="0" smtClean="0">
                  <a:solidFill>
                    <a:schemeClr val="accent6"/>
                  </a:solidFill>
                </a:rPr>
                <a:t> in the presentation slides. B ends at b[1004].</a:t>
              </a:r>
            </a:p>
            <a:p>
              <a:endParaRPr lang="en-US" sz="2400" dirty="0">
                <a:solidFill>
                  <a:schemeClr val="accent6"/>
                </a:solidFill>
              </a:endParaRPr>
            </a:p>
            <a:p>
              <a:r>
                <a:rPr lang="en-US" sz="2400" dirty="0" smtClean="0">
                  <a:solidFill>
                    <a:schemeClr val="accent6"/>
                  </a:solidFill>
                </a:rPr>
                <a:t>Another reason why the compiler should do this for you!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3600000">
              <a:off x="8928910" y="3262614"/>
              <a:ext cx="203771" cy="98082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91440" rIns="34294" bIns="34294" rtlCol="0" anchor="t" anchorCtr="0"/>
            <a:lstStyle/>
            <a:p>
              <a:pPr algn="ctr" defTabSz="932406"/>
              <a:endParaRPr lang="en-US" sz="1600" spc="-10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3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and crazy runtime checks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060" y="2705100"/>
            <a:ext cx="702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&lt;1000;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b[i+1] + b[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i+x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592" y="4468248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a: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&amp;a[0] to &amp;a[999]</a:t>
            </a:r>
          </a:p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b: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&amp;b[?] to &amp;b[?]</a:t>
            </a:r>
            <a:endParaRPr lang="en-US" sz="3200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76" y="1347991"/>
            <a:ext cx="3149308" cy="323735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116" y="2966668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There will be raw loops</a:t>
            </a:r>
          </a:p>
          <a:p>
            <a:pPr marL="0" indent="0">
              <a:buNone/>
            </a:pPr>
            <a:r>
              <a:rPr lang="en-US" sz="3200" dirty="0" smtClean="0"/>
              <a:t>There will be assembly code</a:t>
            </a:r>
          </a:p>
          <a:p>
            <a:pPr marL="0" indent="0">
              <a:buNone/>
            </a:pPr>
            <a:r>
              <a:rPr lang="en-US" sz="3200" dirty="0" smtClean="0"/>
              <a:t>There will be microarchitecture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69261" y="4687278"/>
            <a:ext cx="3097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sense much </a:t>
            </a:r>
          </a:p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fear in you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1605" y="79247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 smtClean="0">
                <a:solidFill>
                  <a:schemeClr val="accent6"/>
                </a:solidFill>
              </a:rPr>
              <a:t>Mission: expose some optimizer guts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7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and crazy runtime checks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060" y="2705100"/>
            <a:ext cx="702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lb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ub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3200" dirty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3200" dirty="0" err="1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200" dirty="0">
              <a:solidFill>
                <a:srgbClr val="B4B4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592" y="4468248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a: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&amp;a[</a:t>
            </a:r>
            <a:r>
              <a:rPr lang="en-US" sz="3200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lb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to &amp;a[</a:t>
            </a:r>
            <a:r>
              <a:rPr lang="en-US" sz="3200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ub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3200" dirty="0" smtClean="0">
                <a:solidFill>
                  <a:srgbClr val="B4B4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 of b: </a:t>
            </a:r>
            <a:r>
              <a:rPr lang="en-US" sz="3200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&amp;b[?] to &amp;b[?]</a:t>
            </a:r>
            <a:endParaRPr lang="en-US" sz="3200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CPU hardware landscape</a:t>
            </a:r>
          </a:p>
          <a:p>
            <a:pPr marL="0" indent="0">
              <a:buNone/>
            </a:pPr>
            <a:r>
              <a:rPr lang="en-US" sz="2800" dirty="0" smtClean="0"/>
              <a:t>Vectorizing for modern CPUs</a:t>
            </a:r>
          </a:p>
          <a:p>
            <a:pPr marL="0" indent="0">
              <a:buNone/>
            </a:pPr>
            <a:r>
              <a:rPr lang="en-US" sz="2800" dirty="0" smtClean="0"/>
              <a:t>Indirect call optimizations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66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CPU hardware landscape</a:t>
            </a:r>
          </a:p>
          <a:p>
            <a:pPr marL="0" indent="0">
              <a:buNone/>
            </a:pPr>
            <a:r>
              <a:rPr lang="en-US" sz="2800" dirty="0" smtClean="0"/>
              <a:t>Vectorizing for modern CPUs</a:t>
            </a:r>
          </a:p>
          <a:p>
            <a:pPr marL="0" indent="0">
              <a:buNone/>
            </a:pPr>
            <a:r>
              <a:rPr lang="en-US" sz="2800" dirty="0" smtClean="0"/>
              <a:t>Indirect call optimizations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38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9211" y="1659547"/>
            <a:ext cx="40959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“Yesterday”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3.1 million transistors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3257" y="1589781"/>
            <a:ext cx="3991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Today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1.4 billion transistors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Hardware landscape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87" y="2979407"/>
            <a:ext cx="6228738" cy="2283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34935" y="3564547"/>
            <a:ext cx="4206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Not to scale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57" y="3002746"/>
            <a:ext cx="4682024" cy="3517228"/>
          </a:xfrm>
          <a:prstGeom prst="rect">
            <a:avLst/>
          </a:prstGeom>
        </p:spPr>
      </p:pic>
      <p:pic>
        <p:nvPicPr>
          <p:cNvPr id="5" name="Picture 4" descr="http://media.bestofmicro.com/intel-cpu-history,J-T-152345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57" y="3351573"/>
            <a:ext cx="1182043" cy="12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7928</TotalTime>
  <Words>3583</Words>
  <Application>Microsoft Office PowerPoint</Application>
  <PresentationFormat>Widescreen</PresentationFormat>
  <Paragraphs>650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Century Gothic</vt:lpstr>
      <vt:lpstr>Consolas</vt:lpstr>
      <vt:lpstr>Courier New</vt:lpstr>
      <vt:lpstr>Segoe UI</vt:lpstr>
      <vt:lpstr>Mesh</vt:lpstr>
      <vt:lpstr>Compiler 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Agenda</vt:lpstr>
      <vt:lpstr>Hardware landscape</vt:lpstr>
      <vt:lpstr>Automatic Vectorization</vt:lpstr>
      <vt:lpstr>PowerPoint Presentation</vt:lpstr>
      <vt:lpstr>Agenda</vt:lpstr>
      <vt:lpstr>PowerPoint Presentation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PowerPoint Presentation</vt:lpstr>
      <vt:lpstr>Conditional vectorization #1</vt:lpstr>
      <vt:lpstr>Conditional vectorization #1</vt:lpstr>
      <vt:lpstr>Conditional vectorization #2</vt:lpstr>
      <vt:lpstr>Conditional vectorization #2</vt:lpstr>
      <vt:lpstr>Conditional vectorization #2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&amp; other resources</vt:lpstr>
      <vt:lpstr>PowerPoint Presentation</vt:lpstr>
      <vt:lpstr>Q&amp;A</vt:lpstr>
      <vt:lpstr>Backup slides</vt:lpstr>
      <vt:lpstr>Wild and crazy runtime checks</vt:lpstr>
      <vt:lpstr>Wild and crazy runtime checks</vt:lpstr>
      <vt:lpstr>Wild and crazy runtime checks</vt:lpstr>
      <vt:lpstr>Wild and crazy runtime checks</vt:lpstr>
      <vt:lpstr>Wild and crazy runtime checks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Brumer</dc:creator>
  <cp:lastModifiedBy>Trent Nelson</cp:lastModifiedBy>
  <cp:revision>479</cp:revision>
  <dcterms:created xsi:type="dcterms:W3CDTF">2013-08-21T15:35:52Z</dcterms:created>
  <dcterms:modified xsi:type="dcterms:W3CDTF">2015-04-14T15:48:57Z</dcterms:modified>
</cp:coreProperties>
</file>